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13"/>
  </p:notesMasterIdLst>
  <p:sldIdLst>
    <p:sldId id="256" r:id="rId3"/>
    <p:sldId id="265" r:id="rId4"/>
    <p:sldId id="266" r:id="rId5"/>
    <p:sldId id="257" r:id="rId6"/>
    <p:sldId id="267" r:id="rId7"/>
    <p:sldId id="261" r:id="rId8"/>
    <p:sldId id="262" r:id="rId9"/>
    <p:sldId id="263" r:id="rId10"/>
    <p:sldId id="264" r:id="rId11"/>
    <p:sldId id="269" r:id="rId12"/>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7" autoAdjust="0"/>
    <p:restoredTop sz="94654"/>
  </p:normalViewPr>
  <p:slideViewPr>
    <p:cSldViewPr snapToGrid="0">
      <p:cViewPr varScale="1">
        <p:scale>
          <a:sx n="104" d="100"/>
          <a:sy n="104" d="100"/>
        </p:scale>
        <p:origin x="9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gs" Target="tags/tag1.xml"/></Relationships>
</file>

<file path=ppt/media/image1.jpeg>
</file>

<file path=ppt/media/image10.png>
</file>

<file path=ppt/media/image11.png>
</file>

<file path=ppt/media/image12.tiff>
</file>

<file path=ppt/media/image13.png>
</file>

<file path=ppt/media/image14.png>
</file>

<file path=ppt/media/image15.png>
</file>

<file path=ppt/media/image2.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B14983-A257-4672-B85C-932AD2ACDB45}" type="datetimeFigureOut">
              <a:rPr lang="zh-CN" altLang="en-US" smtClean="0"/>
              <a:t>2024/12/13</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B367AC-D3C0-46C3-AA27-BC94B3DE60CD}" type="slidenum">
              <a:rPr lang="zh-CN" altLang="en-US" smtClean="0"/>
              <a:t>‹#›</a:t>
            </a:fld>
            <a:endParaRPr lang="zh-CN" altLang="en-US"/>
          </a:p>
        </p:txBody>
      </p:sp>
    </p:spTree>
    <p:extLst>
      <p:ext uri="{BB962C8B-B14F-4D97-AF65-F5344CB8AC3E}">
        <p14:creationId xmlns:p14="http://schemas.microsoft.com/office/powerpoint/2010/main" val="470892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55B367AC-D3C0-46C3-AA27-BC94B3DE60CD}" type="slidenum">
              <a:rPr lang="zh-CN" altLang="en-US" smtClean="0"/>
              <a:t>1</a:t>
            </a:fld>
            <a:endParaRPr lang="zh-CN" altLang="en-US"/>
          </a:p>
        </p:txBody>
      </p:sp>
    </p:spTree>
    <p:extLst>
      <p:ext uri="{BB962C8B-B14F-4D97-AF65-F5344CB8AC3E}">
        <p14:creationId xmlns:p14="http://schemas.microsoft.com/office/powerpoint/2010/main" val="23968905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1D7A4-4C76-ED59-CB09-801AD3FD6F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017BEB-BB60-C11C-5E93-3FAF6B281A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0F535C-6F0B-8DF5-B04A-E8609049B404}"/>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A11A5EC0-123B-0397-231F-2FFF9ACA30F2}"/>
              </a:ext>
            </a:extLst>
          </p:cNvPr>
          <p:cNvSpPr>
            <a:spLocks noGrp="1"/>
          </p:cNvSpPr>
          <p:nvPr>
            <p:ph type="sldNum" sz="quarter" idx="5"/>
          </p:nvPr>
        </p:nvSpPr>
        <p:spPr/>
        <p:txBody>
          <a:bodyPr/>
          <a:lstStyle/>
          <a:p>
            <a:fld id="{55B367AC-D3C0-46C3-AA27-BC94B3DE60CD}" type="slidenum">
              <a:rPr lang="zh-CN" altLang="en-US" smtClean="0"/>
              <a:t>10</a:t>
            </a:fld>
            <a:endParaRPr lang="zh-CN" altLang="en-US"/>
          </a:p>
        </p:txBody>
      </p:sp>
    </p:spTree>
    <p:extLst>
      <p:ext uri="{BB962C8B-B14F-4D97-AF65-F5344CB8AC3E}">
        <p14:creationId xmlns:p14="http://schemas.microsoft.com/office/powerpoint/2010/main" val="2881002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D5CD22-05B2-CFFF-4DFE-A0DDE2CE18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0B1BCC-5ACC-09A8-3139-3A99758680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622E3C-8A7B-1350-F008-94AE51E712C2}"/>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7E38FD92-E08D-3F35-F7BA-807DE1BF0155}"/>
              </a:ext>
            </a:extLst>
          </p:cNvPr>
          <p:cNvSpPr>
            <a:spLocks noGrp="1"/>
          </p:cNvSpPr>
          <p:nvPr>
            <p:ph type="sldNum" sz="quarter" idx="5"/>
          </p:nvPr>
        </p:nvSpPr>
        <p:spPr/>
        <p:txBody>
          <a:bodyPr/>
          <a:lstStyle/>
          <a:p>
            <a:fld id="{55B367AC-D3C0-46C3-AA27-BC94B3DE60CD}" type="slidenum">
              <a:rPr lang="zh-CN" altLang="en-US" smtClean="0"/>
              <a:t>2</a:t>
            </a:fld>
            <a:endParaRPr lang="zh-CN" altLang="en-US"/>
          </a:p>
        </p:txBody>
      </p:sp>
    </p:spTree>
    <p:extLst>
      <p:ext uri="{BB962C8B-B14F-4D97-AF65-F5344CB8AC3E}">
        <p14:creationId xmlns:p14="http://schemas.microsoft.com/office/powerpoint/2010/main" val="3655348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55B367AC-D3C0-46C3-AA27-BC94B3DE60CD}" type="slidenum">
              <a:rPr lang="zh-CN" altLang="en-US" smtClean="0"/>
              <a:t>3</a:t>
            </a:fld>
            <a:endParaRPr lang="zh-CN" altLang="en-US"/>
          </a:p>
        </p:txBody>
      </p:sp>
    </p:spTree>
    <p:extLst>
      <p:ext uri="{BB962C8B-B14F-4D97-AF65-F5344CB8AC3E}">
        <p14:creationId xmlns:p14="http://schemas.microsoft.com/office/powerpoint/2010/main" val="4051653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55B367AC-D3C0-46C3-AA27-BC94B3DE60CD}" type="slidenum">
              <a:rPr lang="zh-CN" altLang="en-US" smtClean="0"/>
              <a:t>4</a:t>
            </a:fld>
            <a:endParaRPr lang="zh-CN" altLang="en-US"/>
          </a:p>
        </p:txBody>
      </p:sp>
    </p:spTree>
    <p:extLst>
      <p:ext uri="{BB962C8B-B14F-4D97-AF65-F5344CB8AC3E}">
        <p14:creationId xmlns:p14="http://schemas.microsoft.com/office/powerpoint/2010/main" val="3133182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175BB-0E58-F90A-C2CF-C16398A2DA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CEC3A-26A4-0A2A-666E-8DED5BD9C7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CF128D-B66E-AFA2-4B11-24F9D2E6879C}"/>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EED42D90-B6DF-7C43-89C1-48D121CD320E}"/>
              </a:ext>
            </a:extLst>
          </p:cNvPr>
          <p:cNvSpPr>
            <a:spLocks noGrp="1"/>
          </p:cNvSpPr>
          <p:nvPr>
            <p:ph type="sldNum" sz="quarter" idx="5"/>
          </p:nvPr>
        </p:nvSpPr>
        <p:spPr/>
        <p:txBody>
          <a:bodyPr/>
          <a:lstStyle/>
          <a:p>
            <a:fld id="{55B367AC-D3C0-46C3-AA27-BC94B3DE60CD}" type="slidenum">
              <a:rPr lang="zh-CN" altLang="en-US" smtClean="0"/>
              <a:t>5</a:t>
            </a:fld>
            <a:endParaRPr lang="zh-CN" altLang="en-US"/>
          </a:p>
        </p:txBody>
      </p:sp>
    </p:spTree>
    <p:extLst>
      <p:ext uri="{BB962C8B-B14F-4D97-AF65-F5344CB8AC3E}">
        <p14:creationId xmlns:p14="http://schemas.microsoft.com/office/powerpoint/2010/main" val="2207367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175BB-0E58-F90A-C2CF-C16398A2DA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8CEC3A-26A4-0A2A-666E-8DED5BD9C7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CF128D-B66E-AFA2-4B11-24F9D2E6879C}"/>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EED42D90-B6DF-7C43-89C1-48D121CD320E}"/>
              </a:ext>
            </a:extLst>
          </p:cNvPr>
          <p:cNvSpPr>
            <a:spLocks noGrp="1"/>
          </p:cNvSpPr>
          <p:nvPr>
            <p:ph type="sldNum" sz="quarter" idx="5"/>
          </p:nvPr>
        </p:nvSpPr>
        <p:spPr/>
        <p:txBody>
          <a:bodyPr/>
          <a:lstStyle/>
          <a:p>
            <a:fld id="{55B367AC-D3C0-46C3-AA27-BC94B3DE60CD}" type="slidenum">
              <a:rPr lang="zh-CN" altLang="en-US" smtClean="0"/>
              <a:t>6</a:t>
            </a:fld>
            <a:endParaRPr lang="zh-CN" altLang="en-US"/>
          </a:p>
        </p:txBody>
      </p:sp>
    </p:spTree>
    <p:extLst>
      <p:ext uri="{BB962C8B-B14F-4D97-AF65-F5344CB8AC3E}">
        <p14:creationId xmlns:p14="http://schemas.microsoft.com/office/powerpoint/2010/main" val="1708846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650BD-04DA-98B5-0FC9-CC4639D48F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3CF9F8-D268-81D3-3E75-7E051809C1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F36698-9165-0BC8-4859-686F818EED56}"/>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4103F76E-F806-AB38-B841-F742AEF405DE}"/>
              </a:ext>
            </a:extLst>
          </p:cNvPr>
          <p:cNvSpPr>
            <a:spLocks noGrp="1"/>
          </p:cNvSpPr>
          <p:nvPr>
            <p:ph type="sldNum" sz="quarter" idx="5"/>
          </p:nvPr>
        </p:nvSpPr>
        <p:spPr/>
        <p:txBody>
          <a:bodyPr/>
          <a:lstStyle/>
          <a:p>
            <a:fld id="{55B367AC-D3C0-46C3-AA27-BC94B3DE60CD}" type="slidenum">
              <a:rPr lang="zh-CN" altLang="en-US" smtClean="0"/>
              <a:t>7</a:t>
            </a:fld>
            <a:endParaRPr lang="zh-CN" altLang="en-US"/>
          </a:p>
        </p:txBody>
      </p:sp>
    </p:spTree>
    <p:extLst>
      <p:ext uri="{BB962C8B-B14F-4D97-AF65-F5344CB8AC3E}">
        <p14:creationId xmlns:p14="http://schemas.microsoft.com/office/powerpoint/2010/main" val="4021329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D11B5-00BC-1F94-B5F5-75943A6959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A684F5-BF7D-9ABF-B2F6-C81AC1EC89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66976-B94C-3386-86B7-F2274844ECD6}"/>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8A5874E6-419E-F788-A50E-85B17FF2A4B4}"/>
              </a:ext>
            </a:extLst>
          </p:cNvPr>
          <p:cNvSpPr>
            <a:spLocks noGrp="1"/>
          </p:cNvSpPr>
          <p:nvPr>
            <p:ph type="sldNum" sz="quarter" idx="5"/>
          </p:nvPr>
        </p:nvSpPr>
        <p:spPr/>
        <p:txBody>
          <a:bodyPr/>
          <a:lstStyle/>
          <a:p>
            <a:fld id="{55B367AC-D3C0-46C3-AA27-BC94B3DE60CD}" type="slidenum">
              <a:rPr lang="zh-CN" altLang="en-US" smtClean="0"/>
              <a:t>8</a:t>
            </a:fld>
            <a:endParaRPr lang="zh-CN" altLang="en-US"/>
          </a:p>
        </p:txBody>
      </p:sp>
    </p:spTree>
    <p:extLst>
      <p:ext uri="{BB962C8B-B14F-4D97-AF65-F5344CB8AC3E}">
        <p14:creationId xmlns:p14="http://schemas.microsoft.com/office/powerpoint/2010/main" val="2902781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1D7A4-4C76-ED59-CB09-801AD3FD6F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017BEB-BB60-C11C-5E93-3FAF6B281A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0F535C-6F0B-8DF5-B04A-E8609049B404}"/>
              </a:ext>
            </a:extLst>
          </p:cNvPr>
          <p:cNvSpPr>
            <a:spLocks noGrp="1"/>
          </p:cNvSpPr>
          <p:nvPr>
            <p:ph type="body" idx="1"/>
          </p:nvPr>
        </p:nvSpPr>
        <p:spPr/>
        <p:txBody>
          <a:bodyPr/>
          <a:lstStyle/>
          <a:p>
            <a:endParaRPr lang="zh-CN" altLang="en-US" dirty="0"/>
          </a:p>
        </p:txBody>
      </p:sp>
      <p:sp>
        <p:nvSpPr>
          <p:cNvPr id="4" name="Slide Number Placeholder 3">
            <a:extLst>
              <a:ext uri="{FF2B5EF4-FFF2-40B4-BE49-F238E27FC236}">
                <a16:creationId xmlns:a16="http://schemas.microsoft.com/office/drawing/2014/main" id="{A11A5EC0-123B-0397-231F-2FFF9ACA30F2}"/>
              </a:ext>
            </a:extLst>
          </p:cNvPr>
          <p:cNvSpPr>
            <a:spLocks noGrp="1"/>
          </p:cNvSpPr>
          <p:nvPr>
            <p:ph type="sldNum" sz="quarter" idx="5"/>
          </p:nvPr>
        </p:nvSpPr>
        <p:spPr/>
        <p:txBody>
          <a:bodyPr/>
          <a:lstStyle/>
          <a:p>
            <a:fld id="{55B367AC-D3C0-46C3-AA27-BC94B3DE60CD}" type="slidenum">
              <a:rPr lang="zh-CN" altLang="en-US" smtClean="0"/>
              <a:t>9</a:t>
            </a:fld>
            <a:endParaRPr lang="zh-CN" altLang="en-US"/>
          </a:p>
        </p:txBody>
      </p:sp>
    </p:spTree>
    <p:extLst>
      <p:ext uri="{BB962C8B-B14F-4D97-AF65-F5344CB8AC3E}">
        <p14:creationId xmlns:p14="http://schemas.microsoft.com/office/powerpoint/2010/main" val="1027112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ltLang="zh-CN"/>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a:t>Click to edit Master subtitle style</a:t>
            </a:r>
            <a:endParaRPr lang="en-US" dirty="0"/>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a:xfrm>
            <a:off x="5332412" y="5883275"/>
            <a:ext cx="4324044" cy="365125"/>
          </a:xfrm>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796138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nchor="ct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10951856" y="5867131"/>
            <a:ext cx="551167" cy="365125"/>
          </a:xfrm>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555561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ltLang="zh-CN"/>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906760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396137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8157146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Date Placeholder 2"/>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14061520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4558347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ltLang="zh-CN"/>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52766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ltLang="zh-CN"/>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10966027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2479329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ltLang="zh-CN"/>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1220608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ltLang="zh-CN"/>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ltLang="zh-CN"/>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5075562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ltLang="zh-CN"/>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3146618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ltLang="zh-CN"/>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ltLang="zh-CN"/>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11900609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ltLang="zh-CN"/>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ltLang="zh-CN"/>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4319448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24366321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4118178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Date Placeholder 2"/>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A54B380C-0C85-427E-B6BE-31BE33CE2D52}" type="datetimeFigureOut">
              <a:rPr lang="zh-CN" altLang="en-US" smtClean="0"/>
              <a:t>2024/12/13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458745A-076D-4F68-AF08-6B82C997942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58745A-076D-4F68-AF08-6B82C997942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54B380C-0C85-427E-B6BE-31BE33CE2D52}" type="datetimeFigureOut">
              <a:rPr lang="zh-CN" altLang="en-US" smtClean="0"/>
              <a:t>2024/12/13</a:t>
            </a:fld>
            <a:endParaRPr lang="zh-CN" alt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CN" alt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58745A-076D-4F68-AF08-6B82C997942F}" type="slidenum">
              <a:rPr lang="zh-CN" altLang="en-US" smtClean="0"/>
              <a:t>‹#›</a:t>
            </a:fld>
            <a:endParaRPr lang="zh-CN" altLang="en-US"/>
          </a:p>
        </p:txBody>
      </p:sp>
    </p:spTree>
    <p:extLst>
      <p:ext uri="{BB962C8B-B14F-4D97-AF65-F5344CB8AC3E}">
        <p14:creationId xmlns:p14="http://schemas.microsoft.com/office/powerpoint/2010/main" val="35976473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4.jpe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2.tiff"/></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1946276"/>
            <a:ext cx="10248900" cy="1655762"/>
          </a:xfrm>
        </p:spPr>
        <p:txBody>
          <a:bodyPr>
            <a:normAutofit/>
          </a:bodyPr>
          <a:lstStyle/>
          <a:p>
            <a:r>
              <a:rPr lang="en-US" altLang="zh-CN" sz="4000" dirty="0">
                <a:latin typeface="Times New Roman" panose="02020603050405020304" pitchFamily="18" charset="0"/>
                <a:cs typeface="Times New Roman" panose="02020603050405020304" pitchFamily="18" charset="0"/>
              </a:rPr>
              <a:t>Systematic Investment Strategy – </a:t>
            </a:r>
            <a:br>
              <a:rPr lang="en-US" altLang="zh-CN" sz="4400" dirty="0">
                <a:latin typeface="Times New Roman" panose="02020603050405020304" pitchFamily="18" charset="0"/>
                <a:cs typeface="Times New Roman" panose="02020603050405020304" pitchFamily="18" charset="0"/>
              </a:rPr>
            </a:br>
            <a:r>
              <a:rPr lang="en-US" altLang="zh-CN" sz="4800" b="1" dirty="0">
                <a:latin typeface="Times New Roman" panose="02020603050405020304" pitchFamily="18" charset="0"/>
                <a:cs typeface="Times New Roman" panose="02020603050405020304" pitchFamily="18" charset="0"/>
              </a:rPr>
              <a:t>“The Bouncing Ball”</a:t>
            </a:r>
            <a:endParaRPr lang="zh-CN" altLang="en-US" sz="44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2524125" y="3840163"/>
            <a:ext cx="9144000" cy="1655762"/>
          </a:xfrm>
        </p:spPr>
        <p:txBody>
          <a:bodyPr>
            <a:normAutofit/>
          </a:bodyPr>
          <a:lstStyle/>
          <a:p>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Junxing</a:t>
            </a:r>
            <a:r>
              <a:rPr lang="en-US" altLang="zh-CN" sz="2000" dirty="0">
                <a:latin typeface="Times New Roman" panose="02020603050405020304" pitchFamily="18" charset="0"/>
                <a:cs typeface="Times New Roman" panose="02020603050405020304" pitchFamily="18" charset="0"/>
              </a:rPr>
              <a:t> Zhou, Xinyu Xiong, Yi Ding</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9265C-6CD1-CB2D-3B8E-216B5A2767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81C5C2-2961-8627-7D7A-F386C553D520}"/>
              </a:ext>
            </a:extLst>
          </p:cNvPr>
          <p:cNvSpPr>
            <a:spLocks noGrp="1"/>
          </p:cNvSpPr>
          <p:nvPr>
            <p:ph type="title"/>
          </p:nvPr>
        </p:nvSpPr>
        <p:spPr>
          <a:xfrm>
            <a:off x="538276" y="174931"/>
            <a:ext cx="8300923"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Robustness Discussion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0CFA529B-9EC1-198D-B33E-F3BCE3BA622E}"/>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A885352D-86A1-B550-51C7-0194E2453623}"/>
              </a:ext>
            </a:extLst>
          </p:cNvPr>
          <p:cNvSpPr txBox="1"/>
          <p:nvPr/>
        </p:nvSpPr>
        <p:spPr>
          <a:xfrm>
            <a:off x="494732" y="1274826"/>
            <a:ext cx="5685357" cy="4616648"/>
          </a:xfrm>
          <a:prstGeom prst="rect">
            <a:avLst/>
          </a:prstGeom>
          <a:noFill/>
        </p:spPr>
        <p:txBody>
          <a:bodyPr wrap="square" rtlCol="0">
            <a:spAutoFit/>
          </a:bodyPr>
          <a:lstStyle/>
          <a:p>
            <a:pPr marL="342900" indent="-342900">
              <a:buAutoNum type="arabicPeriod"/>
            </a:pPr>
            <a:endParaRPr lang="en-US" altLang="zh-CN" sz="1400" dirty="0">
              <a:latin typeface="Times New Roman" panose="02020603050405020304" pitchFamily="18" charset="0"/>
              <a:cs typeface="Times New Roman" panose="02020603050405020304" pitchFamily="18" charset="0"/>
            </a:endParaRPr>
          </a:p>
          <a:p>
            <a:pPr marL="342900" indent="-342900">
              <a:buAutoNum type="arabicPeriod"/>
            </a:pPr>
            <a:r>
              <a:rPr lang="en-US" altLang="zh-CN" sz="1400" dirty="0">
                <a:latin typeface="Times New Roman" panose="02020603050405020304" pitchFamily="18" charset="0"/>
                <a:cs typeface="Times New Roman" panose="02020603050405020304" pitchFamily="18" charset="0"/>
              </a:rPr>
              <a:t>Some parameters in the Bias-UMD signal are derived from empirical observations. For example, we define a Z-score greater than 0.2 as indicating an extreme bias where prices are considered overvalued, and a momentum increase as a price exceeding its moving average by more than 0.05. These thresholds are </a:t>
            </a:r>
            <a:r>
              <a:rPr lang="en-US" altLang="zh-CN" sz="1400" b="1" dirty="0">
                <a:latin typeface="Times New Roman" panose="02020603050405020304" pitchFamily="18" charset="0"/>
                <a:cs typeface="Times New Roman" panose="02020603050405020304" pitchFamily="18" charset="0"/>
              </a:rPr>
              <a:t>discretionary</a:t>
            </a:r>
            <a:r>
              <a:rPr lang="en-US" altLang="zh-CN" sz="1400" dirty="0">
                <a:latin typeface="Times New Roman" panose="02020603050405020304" pitchFamily="18" charset="0"/>
                <a:cs typeface="Times New Roman" panose="02020603050405020304" pitchFamily="18" charset="0"/>
              </a:rPr>
              <a:t> choices based on historical patterns and </a:t>
            </a:r>
            <a:r>
              <a:rPr lang="en-US" altLang="zh-CN" sz="1400" b="1" dirty="0">
                <a:latin typeface="Times New Roman" panose="02020603050405020304" pitchFamily="18" charset="0"/>
                <a:cs typeface="Times New Roman" panose="02020603050405020304" pitchFamily="18" charset="0"/>
              </a:rPr>
              <a:t>might face challenges in terms of in-sample versus out-of-sample performance.</a:t>
            </a:r>
          </a:p>
          <a:p>
            <a:pPr marL="342900" indent="-342900">
              <a:buAutoNum type="arabicPeriod"/>
            </a:pPr>
            <a:endParaRPr lang="en-US" altLang="zh-CN" sz="1400" dirty="0">
              <a:latin typeface="Times New Roman" panose="02020603050405020304" pitchFamily="18" charset="0"/>
              <a:cs typeface="Times New Roman" panose="02020603050405020304" pitchFamily="18" charset="0"/>
            </a:endParaRPr>
          </a:p>
          <a:p>
            <a:pPr marL="342900" indent="-342900">
              <a:buAutoNum type="arabicPeriod"/>
            </a:pPr>
            <a:r>
              <a:rPr lang="en-US" altLang="zh-CN" sz="1400" b="1" dirty="0">
                <a:latin typeface="Times New Roman" panose="02020603050405020304" pitchFamily="18" charset="0"/>
                <a:cs typeface="Times New Roman" panose="02020603050405020304" pitchFamily="18" charset="0"/>
              </a:rPr>
              <a:t>However, our use of VIX-standardized BIAS Z-scores mitigates this issue to some extent. </a:t>
            </a:r>
            <a:r>
              <a:rPr lang="en-US" altLang="zh-CN" sz="1400" dirty="0">
                <a:latin typeface="Times New Roman" panose="02020603050405020304" pitchFamily="18" charset="0"/>
                <a:cs typeface="Times New Roman" panose="02020603050405020304" pitchFamily="18" charset="0"/>
              </a:rPr>
              <a:t>By incorporating VIX as a scaling factor, we effectively control for the impact of volatility on extreme BIAS values. </a:t>
            </a:r>
            <a:r>
              <a:rPr lang="en-US" altLang="zh-CN" sz="1400" b="1" dirty="0">
                <a:latin typeface="Times New Roman" panose="02020603050405020304" pitchFamily="18" charset="0"/>
                <a:cs typeface="Times New Roman" panose="02020603050405020304" pitchFamily="18" charset="0"/>
              </a:rPr>
              <a:t>Historical analysis of BIAS Z-scores suggests that this approach provides robust adjustments to volatility effects, improving the consistency of signal thresholds over time.</a:t>
            </a:r>
          </a:p>
          <a:p>
            <a:pPr marL="342900" indent="-342900">
              <a:buAutoNum type="arabicPeriod"/>
            </a:pPr>
            <a:endParaRPr lang="en-US" altLang="zh-CN" sz="1400" dirty="0">
              <a:latin typeface="Times New Roman" panose="02020603050405020304" pitchFamily="18" charset="0"/>
              <a:cs typeface="Times New Roman" panose="02020603050405020304" pitchFamily="18" charset="0"/>
            </a:endParaRPr>
          </a:p>
          <a:p>
            <a:pPr marL="342900" indent="-342900">
              <a:buAutoNum type="arabicPeriod"/>
            </a:pPr>
            <a:r>
              <a:rPr lang="en-US" altLang="zh-CN" sz="1400" dirty="0">
                <a:latin typeface="Times New Roman" panose="02020603050405020304" pitchFamily="18" charset="0"/>
                <a:cs typeface="Times New Roman" panose="02020603050405020304" pitchFamily="18" charset="0"/>
              </a:rPr>
              <a:t>Similarly, the Recession signal relies on a rolling correlation threshold of greater than 0.4 as an early recession indicator. This threshold is also empirically observed and discretionary in nature. While it is based on a systematic analysis of historical data, it might require further validation for generalization across different economic cycles.</a:t>
            </a:r>
          </a:p>
        </p:txBody>
      </p:sp>
      <p:sp>
        <p:nvSpPr>
          <p:cNvPr id="3" name="Rectangle 2">
            <a:extLst>
              <a:ext uri="{FF2B5EF4-FFF2-40B4-BE49-F238E27FC236}">
                <a16:creationId xmlns:a16="http://schemas.microsoft.com/office/drawing/2014/main" id="{8D2EBD12-F6F3-A3E4-A30F-94BCAFFEF531}"/>
              </a:ext>
            </a:extLst>
          </p:cNvPr>
          <p:cNvSpPr/>
          <p:nvPr/>
        </p:nvSpPr>
        <p:spPr>
          <a:xfrm>
            <a:off x="553517" y="950976"/>
            <a:ext cx="5685358" cy="323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Coefficient</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Robustness</a:t>
            </a:r>
            <a:endParaRPr lang="zh-CN" altLang="en-US" b="1"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50CB0E3-D41A-470E-473F-6933B7323204}"/>
              </a:ext>
            </a:extLst>
          </p:cNvPr>
          <p:cNvSpPr/>
          <p:nvPr/>
        </p:nvSpPr>
        <p:spPr>
          <a:xfrm>
            <a:off x="6438900" y="950975"/>
            <a:ext cx="5567782" cy="323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Robustness</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in</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Different</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Market</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Conditions</a:t>
            </a:r>
            <a:endParaRPr lang="zh-CN" altLang="en-US" b="1"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6CC65E6B-5CCB-0052-647B-15EBBAC4F29F}"/>
              </a:ext>
            </a:extLst>
          </p:cNvPr>
          <p:cNvCxnSpPr/>
          <p:nvPr/>
        </p:nvCxnSpPr>
        <p:spPr>
          <a:xfrm>
            <a:off x="6321324" y="950975"/>
            <a:ext cx="0" cy="5659375"/>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4759098E-BC4E-85F7-FE60-767541DEC3B2}"/>
              </a:ext>
            </a:extLst>
          </p:cNvPr>
          <p:cNvSpPr txBox="1"/>
          <p:nvPr/>
        </p:nvSpPr>
        <p:spPr>
          <a:xfrm>
            <a:off x="6380112" y="1443841"/>
            <a:ext cx="5685357" cy="3970318"/>
          </a:xfrm>
          <a:prstGeom prst="rect">
            <a:avLst/>
          </a:prstGeom>
          <a:noFill/>
        </p:spPr>
        <p:txBody>
          <a:bodyPr wrap="square" rtlCol="0">
            <a:spAutoFit/>
          </a:bodyPr>
          <a:lstStyle/>
          <a:p>
            <a:pPr marL="342900" indent="-342900">
              <a:buFontTx/>
              <a:buAutoNum type="arabicPeriod"/>
            </a:pPr>
            <a:r>
              <a:rPr lang="en-US" altLang="zh-CN" sz="1400" dirty="0">
                <a:latin typeface="Times New Roman" panose="02020603050405020304" pitchFamily="18" charset="0"/>
                <a:cs typeface="Times New Roman" panose="02020603050405020304" pitchFamily="18" charset="0"/>
              </a:rPr>
              <a:t>We observed that the BIAS-UMD signal is effective in capturing signals of overvaluation or undervaluation in choppy markets. However,</a:t>
            </a:r>
            <a:r>
              <a:rPr lang="en-US" altLang="zh-CN" sz="1400" b="1" dirty="0">
                <a:latin typeface="Times New Roman" panose="02020603050405020304" pitchFamily="18" charset="0"/>
                <a:cs typeface="Times New Roman" panose="02020603050405020304" pitchFamily="18" charset="0"/>
              </a:rPr>
              <a:t> it struggles to identify sudden and sharp downturns</a:t>
            </a:r>
            <a:r>
              <a:rPr lang="en-US" altLang="zh-CN" sz="1400" dirty="0">
                <a:latin typeface="Times New Roman" panose="02020603050405020304" pitchFamily="18" charset="0"/>
                <a:cs typeface="Times New Roman" panose="02020603050405020304" pitchFamily="18" charset="0"/>
              </a:rPr>
              <a:t>, such as those seen during the 2008 financial crisis or the 2020 pandemic crash. </a:t>
            </a:r>
            <a:r>
              <a:rPr lang="en-US" altLang="zh-CN" sz="1400" b="1" dirty="0">
                <a:latin typeface="Times New Roman" panose="02020603050405020304" pitchFamily="18" charset="0"/>
                <a:cs typeface="Times New Roman" panose="02020603050405020304" pitchFamily="18" charset="0"/>
              </a:rPr>
              <a:t>This limitation led us to incorporate the Recession Signal</a:t>
            </a:r>
            <a:r>
              <a:rPr lang="en-US" altLang="zh-CN" sz="1400" dirty="0">
                <a:latin typeface="Times New Roman" panose="02020603050405020304" pitchFamily="18" charset="0"/>
                <a:cs typeface="Times New Roman" panose="02020603050405020304" pitchFamily="18" charset="0"/>
              </a:rPr>
              <a:t>.</a:t>
            </a:r>
          </a:p>
          <a:p>
            <a:pPr marL="342900" indent="-342900">
              <a:buFontTx/>
              <a:buAutoNum type="arabicPeriod"/>
            </a:pPr>
            <a:endParaRPr lang="en-US" altLang="zh-CN" sz="1400" dirty="0">
              <a:latin typeface="Times New Roman" panose="02020603050405020304" pitchFamily="18" charset="0"/>
              <a:cs typeface="Times New Roman" panose="02020603050405020304" pitchFamily="18" charset="0"/>
            </a:endParaRPr>
          </a:p>
          <a:p>
            <a:pPr marL="342900" indent="-342900">
              <a:buFontTx/>
              <a:buAutoNum type="arabicPeriod"/>
            </a:pPr>
            <a:r>
              <a:rPr lang="en-US" altLang="zh-CN" sz="1400" dirty="0">
                <a:latin typeface="Times New Roman" panose="02020603050405020304" pitchFamily="18" charset="0"/>
                <a:cs typeface="Times New Roman" panose="02020603050405020304" pitchFamily="18" charset="0"/>
              </a:rPr>
              <a:t>Our Recession Signal </a:t>
            </a:r>
            <a:r>
              <a:rPr lang="en-US" altLang="zh-CN" sz="1400" b="1" dirty="0">
                <a:latin typeface="Times New Roman" panose="02020603050405020304" pitchFamily="18" charset="0"/>
                <a:cs typeface="Times New Roman" panose="02020603050405020304" pitchFamily="18" charset="0"/>
              </a:rPr>
              <a:t>has successfully captured several past crises</a:t>
            </a:r>
            <a:r>
              <a:rPr lang="en-US" altLang="zh-CN" sz="1400" dirty="0">
                <a:latin typeface="Times New Roman" panose="02020603050405020304" pitchFamily="18" charset="0"/>
                <a:cs typeface="Times New Roman" panose="02020603050405020304" pitchFamily="18" charset="0"/>
              </a:rPr>
              <a:t>, allowing timely reallocation of assets to minimize losses. However, it </a:t>
            </a:r>
            <a:r>
              <a:rPr lang="en-US" altLang="zh-CN" sz="1400" b="1" dirty="0">
                <a:latin typeface="Times New Roman" panose="02020603050405020304" pitchFamily="18" charset="0"/>
                <a:cs typeface="Times New Roman" panose="02020603050405020304" pitchFamily="18" charset="0"/>
              </a:rPr>
              <a:t>faced challenges during the 2020 market crash</a:t>
            </a:r>
            <a:r>
              <a:rPr lang="en-US" altLang="zh-CN" sz="1400" dirty="0">
                <a:latin typeface="Times New Roman" panose="02020603050405020304" pitchFamily="18" charset="0"/>
                <a:cs typeface="Times New Roman" panose="02020603050405020304" pitchFamily="18" charset="0"/>
              </a:rPr>
              <a:t>. One reason for this shortcoming is the unprecedented speed of the market downturn. Another reason could be that other quantitative strategies were more responsive and detected the crisis earlier than ours. Instead of providing an early warning, our signal indicated a recession during the recovery phase, which ultimately reduced our strategy‘s overall returns.</a:t>
            </a:r>
            <a:r>
              <a:rPr lang="zh-CN" altLang="en-US" sz="1400" dirty="0">
                <a:latin typeface="Times New Roman" panose="02020603050405020304" pitchFamily="18" charset="0"/>
                <a:cs typeface="Times New Roman" panose="02020603050405020304" pitchFamily="18" charset="0"/>
              </a:rPr>
              <a:t> </a:t>
            </a:r>
            <a:r>
              <a:rPr lang="en-US" altLang="zh-CN" sz="1400" dirty="0">
                <a:latin typeface="Times New Roman" panose="02020603050405020304" pitchFamily="18" charset="0"/>
                <a:cs typeface="Times New Roman" panose="02020603050405020304" pitchFamily="18" charset="0"/>
              </a:rPr>
              <a:t>In contrast, strategies like Ray </a:t>
            </a:r>
            <a:r>
              <a:rPr lang="en-US" altLang="zh-CN" sz="1400" dirty="0" err="1">
                <a:latin typeface="Times New Roman" panose="02020603050405020304" pitchFamily="18" charset="0"/>
                <a:cs typeface="Times New Roman" panose="02020603050405020304" pitchFamily="18" charset="0"/>
              </a:rPr>
              <a:t>Dalio's</a:t>
            </a:r>
            <a:r>
              <a:rPr lang="en-US" altLang="zh-CN" sz="1400" dirty="0">
                <a:latin typeface="Times New Roman" panose="02020603050405020304" pitchFamily="18" charset="0"/>
                <a:cs typeface="Times New Roman" panose="02020603050405020304" pitchFamily="18" charset="0"/>
              </a:rPr>
              <a:t> Bridgewater model predicted a recession weeks before the market crash. </a:t>
            </a:r>
            <a:r>
              <a:rPr lang="en-US" altLang="zh-CN" sz="1400" b="1" dirty="0">
                <a:latin typeface="Times New Roman" panose="02020603050405020304" pitchFamily="18" charset="0"/>
                <a:cs typeface="Times New Roman" panose="02020603050405020304" pitchFamily="18" charset="0"/>
              </a:rPr>
              <a:t>Our signal lacks this predictive capability.</a:t>
            </a:r>
          </a:p>
          <a:p>
            <a:pPr marL="342900" indent="-342900">
              <a:buAutoNum type="arabicPeriod"/>
            </a:pPr>
            <a:endParaRPr lang="en-US" altLang="zh-C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4742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DAEED-36E4-7359-EB36-58B11E7185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CD2CFB-7007-C4AE-4516-0C4783D099FC}"/>
              </a:ext>
            </a:extLst>
          </p:cNvPr>
          <p:cNvSpPr>
            <a:spLocks noGrp="1"/>
          </p:cNvSpPr>
          <p:nvPr>
            <p:ph type="title"/>
          </p:nvPr>
        </p:nvSpPr>
        <p:spPr>
          <a:xfrm>
            <a:off x="538277" y="174931"/>
            <a:ext cx="7354824"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Overview</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64EB9D58-988D-DBA6-0053-94884D9D3760}"/>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7BA45933-2CAF-5662-0E8B-237D452BE856}"/>
              </a:ext>
            </a:extLst>
          </p:cNvPr>
          <p:cNvSpPr txBox="1"/>
          <p:nvPr/>
        </p:nvSpPr>
        <p:spPr>
          <a:xfrm>
            <a:off x="471221" y="2981409"/>
            <a:ext cx="10077907" cy="3323987"/>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Catalogue</a:t>
            </a:r>
          </a:p>
          <a:p>
            <a:endParaRPr lang="en-US" altLang="zh-CN" sz="24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P</a:t>
            </a:r>
            <a:r>
              <a:rPr lang="en-US" altLang="zh-CN" dirty="0">
                <a:latin typeface="Times New Roman" panose="02020603050405020304" pitchFamily="18" charset="0"/>
                <a:cs typeface="Times New Roman" panose="02020603050405020304" pitchFamily="18" charset="0"/>
              </a:rPr>
              <a:t>ortfolio Construction: Signal 1</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P</a:t>
            </a:r>
            <a:r>
              <a:rPr lang="en-US" altLang="zh-CN" dirty="0">
                <a:latin typeface="Times New Roman" panose="02020603050405020304" pitchFamily="18" charset="0"/>
                <a:cs typeface="Times New Roman" panose="02020603050405020304" pitchFamily="18" charset="0"/>
              </a:rPr>
              <a:t>ortfolio Construction: Signal 2</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S</a:t>
            </a:r>
            <a:r>
              <a:rPr lang="en-US" altLang="zh-CN" dirty="0">
                <a:latin typeface="Times New Roman" panose="02020603050405020304" pitchFamily="18" charset="0"/>
                <a:cs typeface="Times New Roman" panose="02020603050405020304" pitchFamily="18" charset="0"/>
              </a:rPr>
              <a:t>trategy Execution</a:t>
            </a: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b="1" dirty="0" err="1">
                <a:latin typeface="Times New Roman" panose="02020603050405020304" pitchFamily="18" charset="0"/>
                <a:cs typeface="Times New Roman" panose="02020603050405020304" pitchFamily="18" charset="0"/>
              </a:rPr>
              <a:t>B</a:t>
            </a:r>
            <a:r>
              <a:rPr lang="en-US" altLang="zh-CN" dirty="0" err="1">
                <a:latin typeface="Times New Roman" panose="02020603050405020304" pitchFamily="18" charset="0"/>
                <a:cs typeface="Times New Roman" panose="02020603050405020304" pitchFamily="18" charset="0"/>
              </a:rPr>
              <a:t>acktest</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P</a:t>
            </a:r>
            <a:r>
              <a:rPr lang="en-US" altLang="zh-CN" dirty="0">
                <a:latin typeface="Times New Roman" panose="02020603050405020304" pitchFamily="18" charset="0"/>
                <a:cs typeface="Times New Roman" panose="02020603050405020304" pitchFamily="18" charset="0"/>
              </a:rPr>
              <a:t>erformance Evaluation</a:t>
            </a:r>
            <a:endParaRPr lang="zh-CN" altLang="en-US"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21E8604-201B-4C07-26B2-DBCD24165FD9}"/>
              </a:ext>
            </a:extLst>
          </p:cNvPr>
          <p:cNvSpPr txBox="1"/>
          <p:nvPr/>
        </p:nvSpPr>
        <p:spPr>
          <a:xfrm>
            <a:off x="471221" y="960121"/>
            <a:ext cx="10739323" cy="1938992"/>
          </a:xfrm>
          <a:prstGeom prst="rect">
            <a:avLst/>
          </a:prstGeom>
          <a:noFill/>
        </p:spPr>
        <p:txBody>
          <a:bodyPr wrap="square" rtlCol="0">
            <a:spAutoFit/>
          </a:bodyPr>
          <a:lstStyle/>
          <a:p>
            <a:r>
              <a:rPr lang="en-US" altLang="zh-CN" sz="2400" b="1" dirty="0">
                <a:latin typeface="Times New Roman" panose="02020603050405020304" pitchFamily="18" charset="0"/>
                <a:cs typeface="Times New Roman" panose="02020603050405020304" pitchFamily="18" charset="0"/>
              </a:rPr>
              <a:t>Strategy Objective:</a:t>
            </a:r>
          </a:p>
          <a:p>
            <a:endParaRPr lang="en-US" altLang="zh-CN" sz="2400" b="1" dirty="0">
              <a:latin typeface="Times New Roman" panose="02020603050405020304" pitchFamily="18" charset="0"/>
              <a:cs typeface="Times New Roman" panose="02020603050405020304" pitchFamily="18" charset="0"/>
            </a:endParaRPr>
          </a:p>
          <a:p>
            <a:r>
              <a:rPr lang="en-US" altLang="zh-CN" sz="1800" dirty="0">
                <a:solidFill>
                  <a:srgbClr val="000000"/>
                </a:solidFill>
                <a:effectLst/>
                <a:latin typeface="Times New Roman" panose="02020603050405020304" pitchFamily="18" charset="0"/>
                <a:cs typeface="Times New Roman" panose="02020603050405020304" pitchFamily="18" charset="0"/>
              </a:rPr>
              <a:t>This strategy dynamically adjusts asset allocation using two key signals—the Bias-UMD signal and the Recession signal—to enhance portfolio performance. By leveraging market dynamics and macroeconomic insights, the strategy aims to capture growth opportunities while mitigating risks during economic downturns.</a:t>
            </a:r>
            <a:endParaRPr lang="en-US" altLang="zh-CN" sz="2000" b="1" dirty="0">
              <a:latin typeface="Times New Roman" panose="02020603050405020304" pitchFamily="18" charset="0"/>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167985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8277" y="174931"/>
            <a:ext cx="7354824"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Signal 1 - Bias-UMD</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(Intuition)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grpSp>
        <p:nvGrpSpPr>
          <p:cNvPr id="35" name="Group 34">
            <a:extLst>
              <a:ext uri="{FF2B5EF4-FFF2-40B4-BE49-F238E27FC236}">
                <a16:creationId xmlns:a16="http://schemas.microsoft.com/office/drawing/2014/main" id="{637DFE34-2654-F73A-1729-FB1338CEB6F7}"/>
              </a:ext>
            </a:extLst>
          </p:cNvPr>
          <p:cNvGrpSpPr/>
          <p:nvPr/>
        </p:nvGrpSpPr>
        <p:grpSpPr>
          <a:xfrm>
            <a:off x="440768" y="886714"/>
            <a:ext cx="11627407" cy="2085643"/>
            <a:chOff x="297360" y="974382"/>
            <a:chExt cx="11627407" cy="2085643"/>
          </a:xfrm>
        </p:grpSpPr>
        <p:sp>
          <p:nvSpPr>
            <p:cNvPr id="3" name="TextBox 2">
              <a:extLst>
                <a:ext uri="{FF2B5EF4-FFF2-40B4-BE49-F238E27FC236}">
                  <a16:creationId xmlns:a16="http://schemas.microsoft.com/office/drawing/2014/main" id="{6E8703CA-AD28-AD6C-6535-967C94784F9B}"/>
                </a:ext>
              </a:extLst>
            </p:cNvPr>
            <p:cNvSpPr txBox="1"/>
            <p:nvPr/>
          </p:nvSpPr>
          <p:spPr>
            <a:xfrm>
              <a:off x="538277" y="1028700"/>
              <a:ext cx="11386490" cy="2031325"/>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Intuition: </a:t>
              </a:r>
              <a:r>
                <a:rPr lang="en-US" altLang="zh-CN" dirty="0">
                  <a:solidFill>
                    <a:srgbClr val="000000"/>
                  </a:solidFill>
                  <a:effectLst/>
                  <a:latin typeface="Times New Roman" panose="02020603050405020304" pitchFamily="18" charset="0"/>
                  <a:cs typeface="Times New Roman" panose="02020603050405020304" pitchFamily="18" charset="0"/>
                </a:rPr>
                <a:t>Imagine a ball shot into the air. Its </a:t>
              </a:r>
              <a:r>
                <a:rPr lang="en-US" altLang="zh-CN" b="1" dirty="0">
                  <a:solidFill>
                    <a:srgbClr val="000000"/>
                  </a:solidFill>
                  <a:effectLst/>
                  <a:latin typeface="Times New Roman" panose="02020603050405020304" pitchFamily="18" charset="0"/>
                  <a:cs typeface="Times New Roman" panose="02020603050405020304" pitchFamily="18" charset="0"/>
                </a:rPr>
                <a:t>height (BIAS</a:t>
              </a:r>
              <a:r>
                <a:rPr lang="zh-CN" altLang="en-US" b="1" dirty="0">
                  <a:solidFill>
                    <a:srgbClr val="000000"/>
                  </a:solidFill>
                  <a:effectLst/>
                  <a:latin typeface="Times New Roman" panose="02020603050405020304" pitchFamily="18" charset="0"/>
                  <a:cs typeface="Times New Roman" panose="02020603050405020304" pitchFamily="18" charset="0"/>
                </a:rPr>
                <a:t> </a:t>
              </a:r>
              <a:r>
                <a:rPr lang="en-US" altLang="zh-CN" b="1" dirty="0">
                  <a:solidFill>
                    <a:srgbClr val="000000"/>
                  </a:solidFill>
                  <a:effectLst/>
                  <a:latin typeface="Times New Roman" panose="02020603050405020304" pitchFamily="18" charset="0"/>
                  <a:cs typeface="Times New Roman" panose="02020603050405020304" pitchFamily="18" charset="0"/>
                </a:rPr>
                <a:t>Z-score) </a:t>
              </a:r>
              <a:r>
                <a:rPr lang="en-US" altLang="zh-CN" dirty="0">
                  <a:solidFill>
                    <a:srgbClr val="000000"/>
                  </a:solidFill>
                  <a:effectLst/>
                  <a:latin typeface="Times New Roman" panose="02020603050405020304" pitchFamily="18" charset="0"/>
                  <a:cs typeface="Times New Roman" panose="02020603050405020304" pitchFamily="18" charset="0"/>
                </a:rPr>
                <a:t>and </a:t>
              </a:r>
              <a:r>
                <a:rPr lang="en-US" altLang="zh-CN" b="1" dirty="0">
                  <a:solidFill>
                    <a:srgbClr val="000000"/>
                  </a:solidFill>
                  <a:effectLst/>
                  <a:latin typeface="Times New Roman" panose="02020603050405020304" pitchFamily="18" charset="0"/>
                  <a:cs typeface="Times New Roman" panose="02020603050405020304" pitchFamily="18" charset="0"/>
                </a:rPr>
                <a:t>speed (Momentum) </a:t>
              </a:r>
              <a:r>
                <a:rPr lang="en-US" altLang="zh-CN" dirty="0">
                  <a:solidFill>
                    <a:srgbClr val="000000"/>
                  </a:solidFill>
                  <a:effectLst/>
                  <a:latin typeface="Times New Roman" panose="02020603050405020304" pitchFamily="18" charset="0"/>
                  <a:cs typeface="Times New Roman" panose="02020603050405020304" pitchFamily="18" charset="0"/>
                </a:rPr>
                <a:t>determine whether it will continue rising or begin falling. This signal dynamically measures the market's upward or downward momentum and adapts based on volatility.</a:t>
              </a:r>
            </a:p>
            <a:p>
              <a:endParaRPr lang="en-US" altLang="zh-CN" dirty="0">
                <a:solidFill>
                  <a:srgbClr val="000000"/>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this strategy, Bias Z-Score indicates whether the market is sufficiently “cheap”  or “expensive” relative to its recent trend and volatility to warrant a more aggressive buying/selling posture. The current momentum comparing with its 60-day moving average captures the growing or decreasing trend of momentum. </a:t>
              </a:r>
            </a:p>
          </p:txBody>
        </p:sp>
        <p:pic>
          <p:nvPicPr>
            <p:cNvPr id="10" name="Graphic 9" descr="A lightbulb">
              <a:extLst>
                <a:ext uri="{FF2B5EF4-FFF2-40B4-BE49-F238E27FC236}">
                  <a16:creationId xmlns:a16="http://schemas.microsoft.com/office/drawing/2014/main" id="{AA1A5CED-53C8-5B90-33A4-371DFC2A7B5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297360" y="974382"/>
              <a:ext cx="409576" cy="409576"/>
            </a:xfrm>
            <a:prstGeom prst="rect">
              <a:avLst/>
            </a:prstGeom>
          </p:spPr>
        </p:pic>
      </p:grpSp>
      <p:pic>
        <p:nvPicPr>
          <p:cNvPr id="1026" name="Picture 2" descr="Premium Vector | Bouncing big tennis game ball with trajectory jumps on the  ground Tennis Game accessories Bounce ball Sport playing equipment  Inflatable round tennis game symbol Flat vector design element">
            <a:extLst>
              <a:ext uri="{FF2B5EF4-FFF2-40B4-BE49-F238E27FC236}">
                <a16:creationId xmlns:a16="http://schemas.microsoft.com/office/drawing/2014/main" id="{50F10810-0426-C047-951D-0BF316FD6D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08897" y="3069249"/>
            <a:ext cx="5566117" cy="3610762"/>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94D0895B-D781-034D-81D8-B8B040FC00F7}"/>
              </a:ext>
            </a:extLst>
          </p:cNvPr>
          <p:cNvSpPr txBox="1"/>
          <p:nvPr/>
        </p:nvSpPr>
        <p:spPr>
          <a:xfrm>
            <a:off x="751701" y="4074732"/>
            <a:ext cx="3463988" cy="923330"/>
          </a:xfrm>
          <a:prstGeom prst="rect">
            <a:avLst/>
          </a:prstGeom>
          <a:noFill/>
        </p:spPr>
        <p:txBody>
          <a:bodyPr wrap="square">
            <a:spAutoFit/>
          </a:bodyPr>
          <a:lstStyle/>
          <a:p>
            <a:r>
              <a:rPr lang="en-US" sz="1800" i="1" dirty="0">
                <a:latin typeface="Times New Roman" panose="02020603050405020304" pitchFamily="18" charset="0"/>
                <a:cs typeface="Times New Roman" panose="02020603050405020304" pitchFamily="18" charset="0"/>
              </a:rPr>
              <a:t>A Sell signal occurs when the price is too expensive and exhibits a dropping momentum trend.</a:t>
            </a:r>
          </a:p>
        </p:txBody>
      </p:sp>
      <p:cxnSp>
        <p:nvCxnSpPr>
          <p:cNvPr id="7" name="Straight Arrow Connector 6">
            <a:extLst>
              <a:ext uri="{FF2B5EF4-FFF2-40B4-BE49-F238E27FC236}">
                <a16:creationId xmlns:a16="http://schemas.microsoft.com/office/drawing/2014/main" id="{70B045B1-3741-8E4B-BE5B-FA154B8864E2}"/>
              </a:ext>
            </a:extLst>
          </p:cNvPr>
          <p:cNvCxnSpPr>
            <a:cxnSpLocks/>
          </p:cNvCxnSpPr>
          <p:nvPr/>
        </p:nvCxnSpPr>
        <p:spPr>
          <a:xfrm>
            <a:off x="4895558" y="4536397"/>
            <a:ext cx="618978" cy="40500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CAA7F85-1398-714B-9338-3DF4E5E89E04}"/>
              </a:ext>
            </a:extLst>
          </p:cNvPr>
          <p:cNvCxnSpPr>
            <a:cxnSpLocks/>
          </p:cNvCxnSpPr>
          <p:nvPr/>
        </p:nvCxnSpPr>
        <p:spPr>
          <a:xfrm flipH="1" flipV="1">
            <a:off x="6766560" y="5725660"/>
            <a:ext cx="759655" cy="38261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11032C6F-67F7-AB47-8490-FC74880D0D3D}"/>
              </a:ext>
            </a:extLst>
          </p:cNvPr>
          <p:cNvSpPr txBox="1"/>
          <p:nvPr/>
        </p:nvSpPr>
        <p:spPr>
          <a:xfrm>
            <a:off x="4389015" y="4301756"/>
            <a:ext cx="720970"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Sell</a:t>
            </a:r>
            <a:endParaRPr lang="en-US" dirty="0"/>
          </a:p>
        </p:txBody>
      </p:sp>
      <p:sp>
        <p:nvSpPr>
          <p:cNvPr id="36" name="TextBox 35">
            <a:extLst>
              <a:ext uri="{FF2B5EF4-FFF2-40B4-BE49-F238E27FC236}">
                <a16:creationId xmlns:a16="http://schemas.microsoft.com/office/drawing/2014/main" id="{A2421588-C336-214F-A54C-8DB5D37B7F7A}"/>
              </a:ext>
            </a:extLst>
          </p:cNvPr>
          <p:cNvSpPr txBox="1"/>
          <p:nvPr/>
        </p:nvSpPr>
        <p:spPr>
          <a:xfrm>
            <a:off x="7526215" y="6023559"/>
            <a:ext cx="720970" cy="369332"/>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Buy</a:t>
            </a:r>
            <a:endParaRPr lang="en-US" dirty="0"/>
          </a:p>
        </p:txBody>
      </p:sp>
      <p:sp>
        <p:nvSpPr>
          <p:cNvPr id="37" name="TextBox 36">
            <a:extLst>
              <a:ext uri="{FF2B5EF4-FFF2-40B4-BE49-F238E27FC236}">
                <a16:creationId xmlns:a16="http://schemas.microsoft.com/office/drawing/2014/main" id="{F3507199-5102-A444-B8F4-ACB45A662AB0}"/>
              </a:ext>
            </a:extLst>
          </p:cNvPr>
          <p:cNvSpPr txBox="1"/>
          <p:nvPr/>
        </p:nvSpPr>
        <p:spPr>
          <a:xfrm>
            <a:off x="8461626" y="5455302"/>
            <a:ext cx="3315285" cy="923330"/>
          </a:xfrm>
          <a:prstGeom prst="rect">
            <a:avLst/>
          </a:prstGeom>
          <a:noFill/>
        </p:spPr>
        <p:txBody>
          <a:bodyPr wrap="square">
            <a:spAutoFit/>
          </a:bodyPr>
          <a:lstStyle/>
          <a:p>
            <a:r>
              <a:rPr lang="en-US" sz="1800" i="1" dirty="0">
                <a:latin typeface="Times New Roman" panose="02020603050405020304" pitchFamily="18" charset="0"/>
                <a:cs typeface="Times New Roman" panose="02020603050405020304" pitchFamily="18" charset="0"/>
              </a:rPr>
              <a:t>A buy signal occurs when the price is too cheap and exhibits a growing momentum trend.</a:t>
            </a:r>
          </a:p>
        </p:txBody>
      </p:sp>
    </p:spTree>
    <p:extLst>
      <p:ext uri="{BB962C8B-B14F-4D97-AF65-F5344CB8AC3E}">
        <p14:creationId xmlns:p14="http://schemas.microsoft.com/office/powerpoint/2010/main" val="3946292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8277" y="174931"/>
            <a:ext cx="8988782"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Signal 1 - Bias-UMD</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(Construction)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grpSp>
        <p:nvGrpSpPr>
          <p:cNvPr id="33" name="Group 32">
            <a:extLst>
              <a:ext uri="{FF2B5EF4-FFF2-40B4-BE49-F238E27FC236}">
                <a16:creationId xmlns:a16="http://schemas.microsoft.com/office/drawing/2014/main" id="{B2F630ED-B85B-2AB2-F6C6-DA4DC434CFCC}"/>
              </a:ext>
            </a:extLst>
          </p:cNvPr>
          <p:cNvGrpSpPr/>
          <p:nvPr/>
        </p:nvGrpSpPr>
        <p:grpSpPr>
          <a:xfrm>
            <a:off x="383219" y="1246084"/>
            <a:ext cx="4728515" cy="4734092"/>
            <a:chOff x="553517" y="2073476"/>
            <a:chExt cx="4363657" cy="4263136"/>
          </a:xfrm>
        </p:grpSpPr>
        <p:sp>
          <p:nvSpPr>
            <p:cNvPr id="13" name="TextBox 12">
              <a:extLst>
                <a:ext uri="{FF2B5EF4-FFF2-40B4-BE49-F238E27FC236}">
                  <a16:creationId xmlns:a16="http://schemas.microsoft.com/office/drawing/2014/main" id="{22BB8A74-AA5E-121A-BCE9-1F2376DF45DF}"/>
                </a:ext>
              </a:extLst>
            </p:cNvPr>
            <p:cNvSpPr txBox="1"/>
            <p:nvPr/>
          </p:nvSpPr>
          <p:spPr>
            <a:xfrm>
              <a:off x="553517" y="2538654"/>
              <a:ext cx="3808933" cy="3139321"/>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BIAS:</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BIAS Z-Score:</a:t>
              </a:r>
            </a:p>
            <a:p>
              <a:pPr marL="742950" lvl="1" indent="-285750">
                <a:buFont typeface="Arial" panose="020B0604020202020204" pitchFamily="34" charset="0"/>
                <a:buChar char="•"/>
              </a:pPr>
              <a:r>
                <a:rPr lang="en-US" altLang="zh-CN" sz="1200" dirty="0">
                  <a:latin typeface="Times New Roman" panose="02020603050405020304" pitchFamily="18" charset="0"/>
                  <a:cs typeface="Times New Roman" panose="02020603050405020304" pitchFamily="18" charset="0"/>
                </a:rPr>
                <a:t>To standardize BIAS, we used VIX instead of rolling variance of BIAS, which is a better proxy of market volatility.</a:t>
              </a:r>
            </a:p>
            <a:p>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Momentum:</a:t>
              </a:r>
              <a:endParaRPr lang="zh-CN" altLang="en-US" dirty="0">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D288D2A4-4875-35D1-00E0-AF1BC4628A90}"/>
                </a:ext>
              </a:extLst>
            </p:cNvPr>
            <p:cNvSpPr/>
            <p:nvPr/>
          </p:nvSpPr>
          <p:spPr>
            <a:xfrm>
              <a:off x="582092" y="2073476"/>
              <a:ext cx="4257675" cy="3407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Key Matrices Calculations</a:t>
              </a:r>
              <a:endParaRPr lang="zh-CN" altLang="en-US" b="1" dirty="0">
                <a:latin typeface="Times New Roman" panose="02020603050405020304" pitchFamily="18" charset="0"/>
                <a:cs typeface="Times New Roman" panose="02020603050405020304" pitchFamily="18" charset="0"/>
              </a:endParaRPr>
            </a:p>
          </p:txBody>
        </p:sp>
        <p:pic>
          <p:nvPicPr>
            <p:cNvPr id="23" name="Picture 22">
              <a:extLst>
                <a:ext uri="{FF2B5EF4-FFF2-40B4-BE49-F238E27FC236}">
                  <a16:creationId xmlns:a16="http://schemas.microsoft.com/office/drawing/2014/main" id="{6BC90E99-A92E-690B-D47E-FAA8CA8D8FCE}"/>
                </a:ext>
              </a:extLst>
            </p:cNvPr>
            <p:cNvPicPr>
              <a:picLocks noChangeAspect="1"/>
            </p:cNvPicPr>
            <p:nvPr/>
          </p:nvPicPr>
          <p:blipFill>
            <a:blip r:embed="rId3"/>
            <a:stretch>
              <a:fillRect/>
            </a:stretch>
          </p:blipFill>
          <p:spPr>
            <a:xfrm>
              <a:off x="2452524" y="2990782"/>
              <a:ext cx="2333951" cy="485843"/>
            </a:xfrm>
            <a:prstGeom prst="rect">
              <a:avLst/>
            </a:prstGeom>
          </p:spPr>
        </p:pic>
        <p:pic>
          <p:nvPicPr>
            <p:cNvPr id="25" name="Picture 24">
              <a:extLst>
                <a:ext uri="{FF2B5EF4-FFF2-40B4-BE49-F238E27FC236}">
                  <a16:creationId xmlns:a16="http://schemas.microsoft.com/office/drawing/2014/main" id="{4D5EC082-4B17-E425-840C-D58F0EDE781A}"/>
                </a:ext>
              </a:extLst>
            </p:cNvPr>
            <p:cNvPicPr>
              <a:picLocks noChangeAspect="1"/>
            </p:cNvPicPr>
            <p:nvPr/>
          </p:nvPicPr>
          <p:blipFill>
            <a:blip r:embed="rId4"/>
            <a:stretch>
              <a:fillRect/>
            </a:stretch>
          </p:blipFill>
          <p:spPr>
            <a:xfrm>
              <a:off x="1953289" y="4629707"/>
              <a:ext cx="2886478" cy="552527"/>
            </a:xfrm>
            <a:prstGeom prst="rect">
              <a:avLst/>
            </a:prstGeom>
          </p:spPr>
        </p:pic>
        <p:pic>
          <p:nvPicPr>
            <p:cNvPr id="27" name="Picture 26">
              <a:extLst>
                <a:ext uri="{FF2B5EF4-FFF2-40B4-BE49-F238E27FC236}">
                  <a16:creationId xmlns:a16="http://schemas.microsoft.com/office/drawing/2014/main" id="{5471C832-7DC5-19FD-65AC-D099DCCAAAEB}"/>
                </a:ext>
              </a:extLst>
            </p:cNvPr>
            <p:cNvPicPr>
              <a:picLocks noChangeAspect="1"/>
            </p:cNvPicPr>
            <p:nvPr/>
          </p:nvPicPr>
          <p:blipFill>
            <a:blip r:embed="rId5"/>
            <a:stretch>
              <a:fillRect/>
            </a:stretch>
          </p:blipFill>
          <p:spPr>
            <a:xfrm>
              <a:off x="2545118" y="5745980"/>
              <a:ext cx="2372056" cy="590632"/>
            </a:xfrm>
            <a:prstGeom prst="rect">
              <a:avLst/>
            </a:prstGeom>
          </p:spPr>
        </p:pic>
      </p:grpSp>
      <p:grpSp>
        <p:nvGrpSpPr>
          <p:cNvPr id="32" name="Group 31">
            <a:extLst>
              <a:ext uri="{FF2B5EF4-FFF2-40B4-BE49-F238E27FC236}">
                <a16:creationId xmlns:a16="http://schemas.microsoft.com/office/drawing/2014/main" id="{6CC83B93-F862-10E1-8325-6C8084D65096}"/>
              </a:ext>
            </a:extLst>
          </p:cNvPr>
          <p:cNvGrpSpPr/>
          <p:nvPr/>
        </p:nvGrpSpPr>
        <p:grpSpPr>
          <a:xfrm>
            <a:off x="5244998" y="1218024"/>
            <a:ext cx="6790259" cy="3920089"/>
            <a:chOff x="5201183" y="1946376"/>
            <a:chExt cx="6790259" cy="3363478"/>
          </a:xfrm>
        </p:grpSpPr>
        <p:pic>
          <p:nvPicPr>
            <p:cNvPr id="29" name="Picture 28">
              <a:extLst>
                <a:ext uri="{FF2B5EF4-FFF2-40B4-BE49-F238E27FC236}">
                  <a16:creationId xmlns:a16="http://schemas.microsoft.com/office/drawing/2014/main" id="{CBFC7DAD-F017-670A-A55C-E6CDB62BBF49}"/>
                </a:ext>
              </a:extLst>
            </p:cNvPr>
            <p:cNvPicPr>
              <a:picLocks noChangeAspect="1"/>
            </p:cNvPicPr>
            <p:nvPr/>
          </p:nvPicPr>
          <p:blipFill>
            <a:blip r:embed="rId6"/>
            <a:stretch>
              <a:fillRect/>
            </a:stretch>
          </p:blipFill>
          <p:spPr>
            <a:xfrm>
              <a:off x="5266792" y="1946376"/>
              <a:ext cx="6724650" cy="2311280"/>
            </a:xfrm>
            <a:prstGeom prst="rect">
              <a:avLst/>
            </a:prstGeom>
          </p:spPr>
        </p:pic>
        <p:pic>
          <p:nvPicPr>
            <p:cNvPr id="31" name="Picture 30">
              <a:extLst>
                <a:ext uri="{FF2B5EF4-FFF2-40B4-BE49-F238E27FC236}">
                  <a16:creationId xmlns:a16="http://schemas.microsoft.com/office/drawing/2014/main" id="{B1C25CE4-726B-6A5C-7C49-6994136C008F}"/>
                </a:ext>
              </a:extLst>
            </p:cNvPr>
            <p:cNvPicPr>
              <a:picLocks noChangeAspect="1"/>
            </p:cNvPicPr>
            <p:nvPr/>
          </p:nvPicPr>
          <p:blipFill>
            <a:blip r:embed="rId7"/>
            <a:stretch>
              <a:fillRect/>
            </a:stretch>
          </p:blipFill>
          <p:spPr>
            <a:xfrm>
              <a:off x="5201183" y="4181455"/>
              <a:ext cx="6724650" cy="1128399"/>
            </a:xfrm>
            <a:prstGeom prst="rect">
              <a:avLst/>
            </a:prstGeom>
          </p:spPr>
        </p:pic>
      </p:grpSp>
      <p:sp>
        <p:nvSpPr>
          <p:cNvPr id="34" name="TextBox 33">
            <a:extLst>
              <a:ext uri="{FF2B5EF4-FFF2-40B4-BE49-F238E27FC236}">
                <a16:creationId xmlns:a16="http://schemas.microsoft.com/office/drawing/2014/main" id="{91779C8E-E88E-E45D-539A-7F4C7BFDF598}"/>
              </a:ext>
            </a:extLst>
          </p:cNvPr>
          <p:cNvSpPr txBox="1"/>
          <p:nvPr/>
        </p:nvSpPr>
        <p:spPr>
          <a:xfrm>
            <a:off x="5752567" y="5138113"/>
            <a:ext cx="6138748" cy="1384995"/>
          </a:xfrm>
          <a:prstGeom prst="rect">
            <a:avLst/>
          </a:prstGeom>
          <a:noFill/>
        </p:spPr>
        <p:txBody>
          <a:bodyPr wrap="square" rtlCol="0">
            <a:spAutoFit/>
          </a:bodyPr>
          <a:lstStyle/>
          <a:p>
            <a:pPr marL="285750" indent="-285750">
              <a:buFont typeface="Arial" panose="020B0604020202020204" pitchFamily="34" charset="0"/>
              <a:buChar char="•"/>
            </a:pPr>
            <a:r>
              <a:rPr lang="en-US" altLang="zh-CN" sz="1400" b="1" dirty="0">
                <a:latin typeface="Times New Roman" panose="02020603050405020304" pitchFamily="18" charset="0"/>
                <a:cs typeface="Times New Roman" panose="02020603050405020304" pitchFamily="18" charset="0"/>
              </a:rPr>
              <a:t>Buy</a:t>
            </a:r>
            <a:r>
              <a:rPr lang="zh-CN" altLang="en-US" sz="1400" b="1" dirty="0">
                <a:latin typeface="Times New Roman" panose="02020603050405020304" pitchFamily="18" charset="0"/>
                <a:cs typeface="Times New Roman" panose="02020603050405020304" pitchFamily="18" charset="0"/>
              </a:rPr>
              <a:t> </a:t>
            </a:r>
            <a:r>
              <a:rPr lang="en-US" altLang="zh-CN" sz="1400" b="1" dirty="0">
                <a:latin typeface="Times New Roman" panose="02020603050405020304" pitchFamily="18" charset="0"/>
                <a:cs typeface="Times New Roman" panose="02020603050405020304" pitchFamily="18" charset="0"/>
              </a:rPr>
              <a:t>Signal</a:t>
            </a:r>
          </a:p>
          <a:p>
            <a:pPr marL="742950" lvl="1" indent="-285750">
              <a:buFont typeface="Arial" panose="020B0604020202020204" pitchFamily="34" charset="0"/>
              <a:buChar char="•"/>
            </a:pPr>
            <a:r>
              <a:rPr lang="en-US" altLang="zh-CN" sz="1400" dirty="0">
                <a:latin typeface="Times New Roman" panose="02020603050405020304" pitchFamily="18" charset="0"/>
                <a:cs typeface="Times New Roman" panose="02020603050405020304" pitchFamily="18" charset="0"/>
              </a:rPr>
              <a:t>The SPY is at very cheap price: BIAS Z-Score &lt; -0.2</a:t>
            </a:r>
          </a:p>
          <a:p>
            <a:pPr marL="742950" lvl="1" indent="-285750">
              <a:buFont typeface="Arial" panose="020B0604020202020204" pitchFamily="34" charset="0"/>
              <a:buChar char="•"/>
            </a:pPr>
            <a:r>
              <a:rPr lang="en-US" altLang="zh-CN" sz="1400" dirty="0">
                <a:latin typeface="Times New Roman" panose="02020603050405020304" pitchFamily="18" charset="0"/>
                <a:cs typeface="Times New Roman" panose="02020603050405020304" pitchFamily="18" charset="0"/>
              </a:rPr>
              <a:t>Momentum is growing: Momentum &gt; MA (Momentum) + 0.05</a:t>
            </a:r>
          </a:p>
          <a:p>
            <a:pPr marL="285750" indent="-285750">
              <a:buFont typeface="Arial" panose="020B0604020202020204" pitchFamily="34" charset="0"/>
              <a:buChar char="•"/>
            </a:pPr>
            <a:r>
              <a:rPr lang="en-US" altLang="zh-CN" sz="1400" b="1" dirty="0">
                <a:latin typeface="Times New Roman" panose="02020603050405020304" pitchFamily="18" charset="0"/>
                <a:cs typeface="Times New Roman" panose="02020603050405020304" pitchFamily="18" charset="0"/>
              </a:rPr>
              <a:t>Sell Signal</a:t>
            </a:r>
          </a:p>
          <a:p>
            <a:pPr marL="742950" lvl="1" indent="-285750">
              <a:buFont typeface="Arial" panose="020B0604020202020204" pitchFamily="34" charset="0"/>
              <a:buChar char="•"/>
            </a:pPr>
            <a:r>
              <a:rPr lang="en-US" altLang="zh-CN" sz="1400" dirty="0">
                <a:latin typeface="Times New Roman" panose="02020603050405020304" pitchFamily="18" charset="0"/>
                <a:cs typeface="Times New Roman" panose="02020603050405020304" pitchFamily="18" charset="0"/>
              </a:rPr>
              <a:t>The SPY is at very expensive price: BIAS Z-Score &gt; 0.2</a:t>
            </a:r>
          </a:p>
          <a:p>
            <a:pPr marL="742950" lvl="1" indent="-285750">
              <a:buFont typeface="Arial" panose="020B0604020202020204" pitchFamily="34" charset="0"/>
              <a:buChar char="•"/>
            </a:pPr>
            <a:r>
              <a:rPr lang="en-US" altLang="zh-CN" sz="1400" dirty="0">
                <a:latin typeface="Times New Roman" panose="02020603050405020304" pitchFamily="18" charset="0"/>
                <a:cs typeface="Times New Roman" panose="02020603050405020304" pitchFamily="18" charset="0"/>
              </a:rPr>
              <a:t>Momentum is growing: Momentum &lt; MA (Momentum) - 0.05</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2B3C4-22F8-1714-E06A-BF6DE77740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5C385E-E2CB-3A53-A667-3D658BCAFC79}"/>
              </a:ext>
            </a:extLst>
          </p:cNvPr>
          <p:cNvSpPr>
            <a:spLocks noGrp="1"/>
          </p:cNvSpPr>
          <p:nvPr>
            <p:ph type="title"/>
          </p:nvPr>
        </p:nvSpPr>
        <p:spPr>
          <a:xfrm>
            <a:off x="538276" y="174931"/>
            <a:ext cx="8704197"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Signal 2 – Recession Signal</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(Intuition)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5683F16D-9853-DD02-9702-010D9E4ED6F2}"/>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4E956EA4-CC00-0388-B772-1A7FA4069DCF}"/>
              </a:ext>
            </a:extLst>
          </p:cNvPr>
          <p:cNvSpPr txBox="1"/>
          <p:nvPr/>
        </p:nvSpPr>
        <p:spPr>
          <a:xfrm>
            <a:off x="553517" y="885083"/>
            <a:ext cx="5317192" cy="5786199"/>
          </a:xfrm>
          <a:prstGeom prst="rect">
            <a:avLst/>
          </a:prstGeom>
          <a:noFill/>
        </p:spPr>
        <p:txBody>
          <a:bodyPr wrap="square" rtlCol="0">
            <a:spAutoFit/>
          </a:bodyPr>
          <a:lstStyle/>
          <a:p>
            <a:r>
              <a:rPr lang="en-US" altLang="zh-CN" sz="2000" b="1" dirty="0">
                <a:latin typeface="Times New Roman" panose="02020603050405020304" pitchFamily="18" charset="0"/>
                <a:cs typeface="Times New Roman" panose="02020603050405020304" pitchFamily="18" charset="0"/>
              </a:rPr>
              <a:t>Intuition: </a:t>
            </a:r>
          </a:p>
          <a:p>
            <a:pPr marL="285750" indent="-285750">
              <a:buFont typeface="Arial" panose="020B0604020202020204" pitchFamily="34" charset="0"/>
              <a:buChar char="•"/>
            </a:pPr>
            <a:r>
              <a:rPr lang="en-US" altLang="zh-CN" dirty="0">
                <a:solidFill>
                  <a:srgbClr val="000000"/>
                </a:solidFill>
                <a:effectLst/>
                <a:latin typeface="Times New Roman" panose="02020603050405020304" pitchFamily="18" charset="0"/>
                <a:cs typeface="Times New Roman" panose="02020603050405020304" pitchFamily="18" charset="0"/>
              </a:rPr>
              <a:t>Inspired by recent analysis from economist Gao </a:t>
            </a:r>
            <a:r>
              <a:rPr lang="en-US" altLang="zh-CN" dirty="0" err="1">
                <a:solidFill>
                  <a:srgbClr val="000000"/>
                </a:solidFill>
                <a:effectLst/>
                <a:latin typeface="Times New Roman" panose="02020603050405020304" pitchFamily="18" charset="0"/>
                <a:cs typeface="Times New Roman" panose="02020603050405020304" pitchFamily="18" charset="0"/>
              </a:rPr>
              <a:t>Shanwen</a:t>
            </a:r>
            <a:r>
              <a:rPr lang="en-US" altLang="zh-CN" dirty="0">
                <a:solidFill>
                  <a:srgbClr val="000000"/>
                </a:solidFill>
                <a:effectLst/>
                <a:latin typeface="Times New Roman" panose="02020603050405020304" pitchFamily="18" charset="0"/>
                <a:cs typeface="Times New Roman" panose="02020603050405020304" pitchFamily="18" charset="0"/>
              </a:rPr>
              <a:t> on China’s economy,</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where</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the</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correlation</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of</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housing</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price</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and</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consumption</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increased</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rapidly</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after</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COVID-19</a:t>
            </a:r>
            <a:r>
              <a:rPr lang="zh-CN" altLang="en-US" dirty="0">
                <a:solidFill>
                  <a:srgbClr val="000000"/>
                </a:solidFill>
                <a:effectLst/>
                <a:latin typeface="Times New Roman" panose="02020603050405020304" pitchFamily="18" charset="0"/>
                <a:cs typeface="Times New Roman" panose="02020603050405020304" pitchFamily="18" charset="0"/>
              </a:rPr>
              <a:t> </a:t>
            </a:r>
            <a:r>
              <a:rPr lang="en-US" altLang="zh-CN" dirty="0">
                <a:solidFill>
                  <a:srgbClr val="000000"/>
                </a:solidFill>
                <a:latin typeface="Times New Roman" panose="02020603050405020304" pitchFamily="18" charset="0"/>
                <a:cs typeface="Times New Roman" panose="02020603050405020304" pitchFamily="18" charset="0"/>
              </a:rPr>
              <a:t>(China</a:t>
            </a:r>
            <a:r>
              <a:rPr lang="zh-CN" altLang="en-US" dirty="0">
                <a:solidFill>
                  <a:srgbClr val="000000"/>
                </a:solidFill>
                <a:latin typeface="Times New Roman" panose="02020603050405020304" pitchFamily="18" charset="0"/>
                <a:cs typeface="Times New Roman" panose="02020603050405020304" pitchFamily="18" charset="0"/>
              </a:rPr>
              <a:t> </a:t>
            </a:r>
            <a:r>
              <a:rPr lang="en-US" altLang="zh-CN" dirty="0">
                <a:solidFill>
                  <a:srgbClr val="000000"/>
                </a:solidFill>
                <a:latin typeface="Times New Roman" panose="02020603050405020304" pitchFamily="18" charset="0"/>
                <a:cs typeface="Times New Roman" panose="02020603050405020304" pitchFamily="18" charset="0"/>
              </a:rPr>
              <a:t>economic</a:t>
            </a:r>
            <a:r>
              <a:rPr lang="zh-CN" altLang="en-US" dirty="0">
                <a:solidFill>
                  <a:srgbClr val="000000"/>
                </a:solidFill>
                <a:latin typeface="Times New Roman" panose="02020603050405020304" pitchFamily="18" charset="0"/>
                <a:cs typeface="Times New Roman" panose="02020603050405020304" pitchFamily="18" charset="0"/>
              </a:rPr>
              <a:t> </a:t>
            </a:r>
            <a:r>
              <a:rPr lang="en-US" altLang="zh-CN" dirty="0">
                <a:solidFill>
                  <a:srgbClr val="000000"/>
                </a:solidFill>
                <a:effectLst/>
                <a:latin typeface="Times New Roman" panose="02020603050405020304" pitchFamily="18" charset="0"/>
                <a:cs typeface="Times New Roman" panose="02020603050405020304" pitchFamily="18" charset="0"/>
              </a:rPr>
              <a:t>recession)</a:t>
            </a:r>
          </a:p>
          <a:p>
            <a:pPr marL="742950" lvl="1" indent="-285750">
              <a:buFont typeface="Arial" panose="020B0604020202020204" pitchFamily="34" charset="0"/>
              <a:buChar char="•"/>
            </a:pPr>
            <a:r>
              <a:rPr lang="en-US" altLang="zh-CN" i="1" dirty="0">
                <a:solidFill>
                  <a:srgbClr val="000000"/>
                </a:solidFill>
                <a:latin typeface="Times New Roman" panose="02020603050405020304" pitchFamily="18" charset="0"/>
                <a:cs typeface="Times New Roman" panose="02020603050405020304" pitchFamily="18" charset="0"/>
              </a:rPr>
              <a:t>The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macroeconomic</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interpretation</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is</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that</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during</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recession</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people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become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more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risk</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averse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due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to</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uncertainty</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and</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less</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confidence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about</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the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i="1" dirty="0">
                <a:solidFill>
                  <a:srgbClr val="000000"/>
                </a:solidFill>
                <a:latin typeface="Times New Roman" panose="02020603050405020304" pitchFamily="18" charset="0"/>
                <a:cs typeface="Times New Roman" panose="02020603050405020304" pitchFamily="18" charset="0"/>
              </a:rPr>
              <a:t>future.</a:t>
            </a:r>
            <a:r>
              <a:rPr lang="zh-CN" altLang="en-US"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Hence</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a</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decrease</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in</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household</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property</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easily</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drives</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down</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the</a:t>
            </a:r>
            <a:r>
              <a:rPr lang="zh-CN" altLang="en-US" b="1" i="1" dirty="0">
                <a:solidFill>
                  <a:srgbClr val="000000"/>
                </a:solidFill>
                <a:latin typeface="Times New Roman" panose="02020603050405020304" pitchFamily="18" charset="0"/>
                <a:cs typeface="Times New Roman" panose="02020603050405020304" pitchFamily="18" charset="0"/>
              </a:rPr>
              <a:t> </a:t>
            </a:r>
            <a:r>
              <a:rPr lang="en-US" altLang="zh-CN" b="1" i="1" dirty="0">
                <a:solidFill>
                  <a:srgbClr val="000000"/>
                </a:solidFill>
                <a:latin typeface="Times New Roman" panose="02020603050405020304" pitchFamily="18" charset="0"/>
                <a:cs typeface="Times New Roman" panose="02020603050405020304" pitchFamily="18" charset="0"/>
              </a:rPr>
              <a:t>consumption.</a:t>
            </a:r>
            <a:endParaRPr lang="en-US" altLang="zh-CN" b="1" i="1" dirty="0">
              <a:solidFill>
                <a:srgbClr val="000000"/>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dirty="0">
              <a:solidFill>
                <a:srgbClr val="000000"/>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solidFill>
                  <a:srgbClr val="000000"/>
                </a:solidFill>
                <a:effectLst/>
                <a:latin typeface="Times New Roman" panose="02020603050405020304" pitchFamily="18" charset="0"/>
                <a:cs typeface="Times New Roman" panose="02020603050405020304" pitchFamily="18" charset="0"/>
              </a:rPr>
              <a:t>This strategy builds on the observed relationship between </a:t>
            </a:r>
            <a:r>
              <a:rPr lang="en-US" altLang="zh-CN" b="1" dirty="0">
                <a:solidFill>
                  <a:srgbClr val="000000"/>
                </a:solidFill>
                <a:effectLst/>
                <a:latin typeface="Times New Roman" panose="02020603050405020304" pitchFamily="18" charset="0"/>
                <a:cs typeface="Times New Roman" panose="02020603050405020304" pitchFamily="18" charset="0"/>
              </a:rPr>
              <a:t>equity markets </a:t>
            </a:r>
            <a:r>
              <a:rPr lang="en-US" altLang="zh-CN" dirty="0">
                <a:solidFill>
                  <a:srgbClr val="000000"/>
                </a:solidFill>
                <a:effectLst/>
                <a:latin typeface="Times New Roman" panose="02020603050405020304" pitchFamily="18" charset="0"/>
                <a:cs typeface="Times New Roman" panose="02020603050405020304" pitchFamily="18" charset="0"/>
              </a:rPr>
              <a:t>and </a:t>
            </a:r>
            <a:r>
              <a:rPr lang="en-US" altLang="zh-CN" b="1" dirty="0">
                <a:solidFill>
                  <a:srgbClr val="000000"/>
                </a:solidFill>
                <a:effectLst/>
                <a:latin typeface="Times New Roman" panose="02020603050405020304" pitchFamily="18" charset="0"/>
                <a:cs typeface="Times New Roman" panose="02020603050405020304" pitchFamily="18" charset="0"/>
              </a:rPr>
              <a:t>consumption</a:t>
            </a:r>
            <a:r>
              <a:rPr lang="en-US" altLang="zh-CN" dirty="0">
                <a:solidFill>
                  <a:srgbClr val="000000"/>
                </a:solidFill>
                <a:effectLst/>
                <a:latin typeface="Times New Roman" panose="02020603050405020304" pitchFamily="18" charset="0"/>
                <a:cs typeface="Times New Roman" panose="02020603050405020304" pitchFamily="18" charset="0"/>
              </a:rPr>
              <a:t> during economic downturns.</a:t>
            </a:r>
          </a:p>
          <a:p>
            <a:pPr marL="742950" lvl="1" indent="-285750">
              <a:buFont typeface="Arial" panose="020B0604020202020204" pitchFamily="34" charset="0"/>
              <a:buChar char="•"/>
            </a:pPr>
            <a:r>
              <a:rPr lang="en-US" altLang="zh-CN" i="1" dirty="0">
                <a:latin typeface="Times New Roman" panose="02020603050405020304" pitchFamily="18" charset="0"/>
                <a:cs typeface="Times New Roman" panose="02020603050405020304" pitchFamily="18" charset="0"/>
              </a:rPr>
              <a:t>During periods of economic stress, such as the 2008 financial crisis and COVID-19, equity market performance displayed a stronger correlation with personal consumption expenditures (PCE). </a:t>
            </a:r>
          </a:p>
        </p:txBody>
      </p:sp>
      <p:pic>
        <p:nvPicPr>
          <p:cNvPr id="8" name="Picture 7">
            <a:extLst>
              <a:ext uri="{FF2B5EF4-FFF2-40B4-BE49-F238E27FC236}">
                <a16:creationId xmlns:a16="http://schemas.microsoft.com/office/drawing/2014/main" id="{DE3AE0B4-C851-2D81-0CD0-94BDC8DEBADC}"/>
              </a:ext>
            </a:extLst>
          </p:cNvPr>
          <p:cNvPicPr>
            <a:picLocks noChangeAspect="1"/>
          </p:cNvPicPr>
          <p:nvPr/>
        </p:nvPicPr>
        <p:blipFill>
          <a:blip r:embed="rId3"/>
          <a:stretch>
            <a:fillRect/>
          </a:stretch>
        </p:blipFill>
        <p:spPr>
          <a:xfrm>
            <a:off x="5745918" y="1368863"/>
            <a:ext cx="6411891" cy="5335443"/>
          </a:xfrm>
          <a:prstGeom prst="rect">
            <a:avLst/>
          </a:prstGeom>
        </p:spPr>
      </p:pic>
      <p:pic>
        <p:nvPicPr>
          <p:cNvPr id="11" name="Graphic 10" descr="A lightbulb">
            <a:extLst>
              <a:ext uri="{FF2B5EF4-FFF2-40B4-BE49-F238E27FC236}">
                <a16:creationId xmlns:a16="http://schemas.microsoft.com/office/drawing/2014/main" id="{94BF9387-C05F-6481-42DE-85FD0102C2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5942" y="821456"/>
            <a:ext cx="425620" cy="425620"/>
          </a:xfrm>
          <a:prstGeom prst="rect">
            <a:avLst/>
          </a:prstGeom>
        </p:spPr>
      </p:pic>
      <p:sp>
        <p:nvSpPr>
          <p:cNvPr id="12" name="Rectangle 11">
            <a:extLst>
              <a:ext uri="{FF2B5EF4-FFF2-40B4-BE49-F238E27FC236}">
                <a16:creationId xmlns:a16="http://schemas.microsoft.com/office/drawing/2014/main" id="{015572B0-46C9-D0A0-487E-A945D7841963}"/>
              </a:ext>
            </a:extLst>
          </p:cNvPr>
          <p:cNvSpPr/>
          <p:nvPr/>
        </p:nvSpPr>
        <p:spPr>
          <a:xfrm>
            <a:off x="6096000" y="984840"/>
            <a:ext cx="5981700" cy="3036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High Correlation During Market Distress</a:t>
            </a:r>
            <a:endParaRPr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2586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2B3C4-22F8-1714-E06A-BF6DE77740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5C385E-E2CB-3A53-A667-3D658BCAFC79}"/>
              </a:ext>
            </a:extLst>
          </p:cNvPr>
          <p:cNvSpPr>
            <a:spLocks noGrp="1"/>
          </p:cNvSpPr>
          <p:nvPr>
            <p:ph type="title"/>
          </p:nvPr>
        </p:nvSpPr>
        <p:spPr>
          <a:xfrm>
            <a:off x="538276" y="174931"/>
            <a:ext cx="9970697"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Signal 2 – Recession Signal (Construction)</a:t>
            </a:r>
            <a:r>
              <a:rPr lang="zh-CN" altLang="en-US" dirty="0">
                <a:latin typeface="Times New Roman" panose="02020603050405020304" pitchFamily="18" charset="0"/>
                <a:cs typeface="Times New Roman" panose="02020603050405020304" pitchFamily="18" charset="0"/>
              </a:rPr>
              <a:t> </a:t>
            </a:r>
          </a:p>
        </p:txBody>
      </p:sp>
      <p:cxnSp>
        <p:nvCxnSpPr>
          <p:cNvPr id="4" name="Straight Connector 3">
            <a:extLst>
              <a:ext uri="{FF2B5EF4-FFF2-40B4-BE49-F238E27FC236}">
                <a16:creationId xmlns:a16="http://schemas.microsoft.com/office/drawing/2014/main" id="{5683F16D-9853-DD02-9702-010D9E4ED6F2}"/>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4E956EA4-CC00-0388-B772-1A7FA4069DCF}"/>
              </a:ext>
            </a:extLst>
          </p:cNvPr>
          <p:cNvSpPr txBox="1"/>
          <p:nvPr/>
        </p:nvSpPr>
        <p:spPr>
          <a:xfrm>
            <a:off x="553517" y="885083"/>
            <a:ext cx="5317192" cy="2308324"/>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The Recession Signal captures this relationship through rolling correlations between NASDAQ prices and PCE growth. By identifying periods of increased correlation alongside declining equity prices, the signal effectively flags early-stage recessions.</a:t>
            </a:r>
          </a:p>
          <a:p>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From the graph, the rolling correlation usually peaks at the early stage of recessions.</a:t>
            </a:r>
            <a:endParaRPr lang="zh-CN" altLang="en-US" dirty="0">
              <a:latin typeface="Times New Roman" panose="02020603050405020304" pitchFamily="18" charset="0"/>
              <a:cs typeface="Times New Roman" panose="02020603050405020304" pitchFamily="18" charset="0"/>
            </a:endParaRPr>
          </a:p>
        </p:txBody>
      </p:sp>
      <p:grpSp>
        <p:nvGrpSpPr>
          <p:cNvPr id="33" name="Group 32">
            <a:extLst>
              <a:ext uri="{FF2B5EF4-FFF2-40B4-BE49-F238E27FC236}">
                <a16:creationId xmlns:a16="http://schemas.microsoft.com/office/drawing/2014/main" id="{FC264168-B041-0EE2-3954-EDE24786DEF9}"/>
              </a:ext>
            </a:extLst>
          </p:cNvPr>
          <p:cNvGrpSpPr/>
          <p:nvPr/>
        </p:nvGrpSpPr>
        <p:grpSpPr>
          <a:xfrm>
            <a:off x="538277" y="3220846"/>
            <a:ext cx="5224348" cy="3773769"/>
            <a:chOff x="553517" y="2489090"/>
            <a:chExt cx="4363657" cy="3815108"/>
          </a:xfrm>
        </p:grpSpPr>
        <p:sp>
          <p:nvSpPr>
            <p:cNvPr id="13" name="TextBox 12">
              <a:extLst>
                <a:ext uri="{FF2B5EF4-FFF2-40B4-BE49-F238E27FC236}">
                  <a16:creationId xmlns:a16="http://schemas.microsoft.com/office/drawing/2014/main" id="{3BC93E91-B4CB-892A-17E9-23536C0982E4}"/>
                </a:ext>
              </a:extLst>
            </p:cNvPr>
            <p:cNvSpPr txBox="1"/>
            <p:nvPr/>
          </p:nvSpPr>
          <p:spPr>
            <a:xfrm>
              <a:off x="553517" y="2788225"/>
              <a:ext cx="4363657" cy="3515973"/>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Rolling Correlation (NASDAQ and PCE):</a:t>
              </a:r>
            </a:p>
            <a:p>
              <a:endParaRPr lang="en-US" altLang="zh-C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sz="2000" dirty="0">
                  <a:latin typeface="Times New Roman" panose="02020603050405020304" pitchFamily="18" charset="0"/>
                  <a:cs typeface="Times New Roman" panose="02020603050405020304" pitchFamily="18" charset="0"/>
                </a:rPr>
                <a:t>A </a:t>
              </a:r>
              <a:r>
                <a:rPr lang="en-US" altLang="zh-CN" sz="2000" b="1" dirty="0">
                  <a:latin typeface="Times New Roman" panose="02020603050405020304" pitchFamily="18" charset="0"/>
                  <a:cs typeface="Times New Roman" panose="02020603050405020304" pitchFamily="18" charset="0"/>
                </a:rPr>
                <a:t>Recession Signal </a:t>
              </a:r>
              <a:r>
                <a:rPr lang="en-US" altLang="zh-CN" sz="2000" dirty="0">
                  <a:latin typeface="Times New Roman" panose="02020603050405020304" pitchFamily="18" charset="0"/>
                  <a:cs typeface="Times New Roman" panose="02020603050405020304" pitchFamily="18" charset="0"/>
                </a:rPr>
                <a:t>is triggered when:</a:t>
              </a:r>
            </a:p>
            <a:p>
              <a:pPr marL="742950" lvl="1" indent="-285750">
                <a:buFont typeface="Arial" panose="020B0604020202020204" pitchFamily="34" charset="0"/>
                <a:buChar char="•"/>
              </a:pPr>
              <a:endParaRPr lang="en-US" altLang="zh-CN" sz="16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High correlation between stock price and consumption: </a:t>
              </a:r>
              <a:r>
                <a:rPr lang="en-US" altLang="zh-CN" sz="1600" b="1" i="1" dirty="0">
                  <a:solidFill>
                    <a:srgbClr val="000000"/>
                  </a:solidFill>
                  <a:effectLst/>
                  <a:latin typeface="MathJax_Main-Regular"/>
                </a:rPr>
                <a:t>Rolling Correlation</a:t>
              </a:r>
              <a:r>
                <a:rPr lang="en-US" altLang="zh-CN" sz="1600" b="1" i="1" dirty="0">
                  <a:solidFill>
                    <a:srgbClr val="000000"/>
                  </a:solidFill>
                  <a:effectLst/>
                  <a:latin typeface="MathJax_Math-Italic"/>
                </a:rPr>
                <a:t> </a:t>
              </a:r>
              <a:r>
                <a:rPr lang="en-US" altLang="zh-CN" sz="1600" b="1" i="1" dirty="0">
                  <a:solidFill>
                    <a:srgbClr val="000000"/>
                  </a:solidFill>
                  <a:effectLst/>
                  <a:latin typeface="MathJax_Main-Regular"/>
                </a:rPr>
                <a:t>&gt; 0.4</a:t>
              </a:r>
            </a:p>
            <a:p>
              <a:pPr marL="742950" lvl="1" indent="-285750">
                <a:buFont typeface="Arial" panose="020B0604020202020204" pitchFamily="34" charset="0"/>
                <a:buChar char="•"/>
              </a:pPr>
              <a:endParaRPr lang="en-US" altLang="zh-CN" sz="1600" b="1" i="1" dirty="0">
                <a:solidFill>
                  <a:srgbClr val="000000"/>
                </a:solidFill>
                <a:effectLst/>
                <a:latin typeface="MathJax_Main-Regular"/>
              </a:endParaRPr>
            </a:p>
            <a:p>
              <a:pPr marL="742950" lvl="1" indent="-285750">
                <a:buFont typeface="Arial" panose="020B0604020202020204" pitchFamily="34" charset="0"/>
                <a:buChar char="•"/>
              </a:pPr>
              <a:r>
                <a:rPr lang="en-US" altLang="zh-CN" sz="1600" dirty="0">
                  <a:solidFill>
                    <a:srgbClr val="000000"/>
                  </a:solidFill>
                  <a:effectLst/>
                  <a:latin typeface="MathJax_Main-Regular"/>
                </a:rPr>
                <a:t>NASDAQ Price</a:t>
              </a:r>
              <a:r>
                <a:rPr lang="en-US" altLang="zh-CN" sz="1600" i="1" dirty="0">
                  <a:solidFill>
                    <a:srgbClr val="000000"/>
                  </a:solidFill>
                  <a:latin typeface="MathJax_Math-Italic"/>
                </a:rPr>
                <a:t> </a:t>
              </a:r>
              <a:r>
                <a:rPr lang="en-US" altLang="zh-CN" sz="1600" dirty="0">
                  <a:solidFill>
                    <a:srgbClr val="000000"/>
                  </a:solidFill>
                  <a:effectLst/>
                  <a:latin typeface=".SFNS-Regular_wdth_opsz110000_GRAD_wght"/>
                </a:rPr>
                <a:t>exhibits a </a:t>
              </a:r>
              <a:r>
                <a:rPr lang="en-US" altLang="zh-CN" sz="1600" b="1" i="1" dirty="0">
                  <a:solidFill>
                    <a:srgbClr val="000000"/>
                  </a:solidFill>
                  <a:effectLst/>
                  <a:latin typeface=".SFNS-Regular_wdth_opsz110000_GRAD_wght"/>
                </a:rPr>
                <a:t>decline</a:t>
              </a:r>
              <a:r>
                <a:rPr lang="en-US" altLang="zh-CN" sz="1600" dirty="0">
                  <a:solidFill>
                    <a:srgbClr val="000000"/>
                  </a:solidFill>
                  <a:effectLst/>
                  <a:latin typeface=".SFNS-Regular_wdth_opsz110000_GRAD_wght"/>
                </a:rPr>
                <a:t> in the past month</a:t>
              </a:r>
              <a:endParaRPr lang="en-US" altLang="zh-CN"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zh-CN" sz="2000" dirty="0">
                <a:latin typeface="Times New Roman" panose="02020603050405020304" pitchFamily="18" charset="0"/>
                <a:cs typeface="Times New Roman" panose="02020603050405020304" pitchFamily="18" charset="0"/>
              </a:endParaRPr>
            </a:p>
            <a:p>
              <a:endParaRPr lang="en-US" altLang="zh-CN" sz="2000" dirty="0">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50C80D93-9E35-D2B5-E929-DBF732813003}"/>
                </a:ext>
              </a:extLst>
            </p:cNvPr>
            <p:cNvSpPr/>
            <p:nvPr/>
          </p:nvSpPr>
          <p:spPr>
            <a:xfrm>
              <a:off x="606507" y="2489090"/>
              <a:ext cx="4257675" cy="32739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Key Matrices Calculations</a:t>
              </a:r>
              <a:endParaRPr lang="zh-CN" altLang="en-US" b="1" dirty="0">
                <a:latin typeface="Times New Roman" panose="02020603050405020304" pitchFamily="18" charset="0"/>
                <a:cs typeface="Times New Roman" panose="02020603050405020304" pitchFamily="18" charset="0"/>
              </a:endParaRPr>
            </a:p>
          </p:txBody>
        </p:sp>
      </p:grpSp>
      <p:pic>
        <p:nvPicPr>
          <p:cNvPr id="6" name="Picture 5">
            <a:extLst>
              <a:ext uri="{FF2B5EF4-FFF2-40B4-BE49-F238E27FC236}">
                <a16:creationId xmlns:a16="http://schemas.microsoft.com/office/drawing/2014/main" id="{EDC87693-F021-9023-57A0-026E69AAE862}"/>
              </a:ext>
            </a:extLst>
          </p:cNvPr>
          <p:cNvPicPr>
            <a:picLocks noChangeAspect="1"/>
          </p:cNvPicPr>
          <p:nvPr/>
        </p:nvPicPr>
        <p:blipFill>
          <a:blip r:embed="rId3"/>
          <a:stretch>
            <a:fillRect/>
          </a:stretch>
        </p:blipFill>
        <p:spPr>
          <a:xfrm>
            <a:off x="910994" y="4008829"/>
            <a:ext cx="4478911" cy="370158"/>
          </a:xfrm>
          <a:prstGeom prst="rect">
            <a:avLst/>
          </a:prstGeom>
        </p:spPr>
      </p:pic>
      <p:pic>
        <p:nvPicPr>
          <p:cNvPr id="7" name="Picture 6">
            <a:extLst>
              <a:ext uri="{FF2B5EF4-FFF2-40B4-BE49-F238E27FC236}">
                <a16:creationId xmlns:a16="http://schemas.microsoft.com/office/drawing/2014/main" id="{5B4AABAE-1F68-D840-A520-10DC66A0D6AB}"/>
              </a:ext>
            </a:extLst>
          </p:cNvPr>
          <p:cNvPicPr>
            <a:picLocks noChangeAspect="1"/>
          </p:cNvPicPr>
          <p:nvPr/>
        </p:nvPicPr>
        <p:blipFill>
          <a:blip r:embed="rId4"/>
          <a:stretch>
            <a:fillRect/>
          </a:stretch>
        </p:blipFill>
        <p:spPr>
          <a:xfrm>
            <a:off x="5870709" y="950976"/>
            <a:ext cx="5948158" cy="5540340"/>
          </a:xfrm>
          <a:prstGeom prst="rect">
            <a:avLst/>
          </a:prstGeom>
        </p:spPr>
      </p:pic>
    </p:spTree>
    <p:extLst>
      <p:ext uri="{BB962C8B-B14F-4D97-AF65-F5344CB8AC3E}">
        <p14:creationId xmlns:p14="http://schemas.microsoft.com/office/powerpoint/2010/main" val="192776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D31A81-F9F5-BA6F-7966-1586D59413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A478AC-0521-53FC-D005-F522B81EBC63}"/>
              </a:ext>
            </a:extLst>
          </p:cNvPr>
          <p:cNvSpPr>
            <a:spLocks noGrp="1"/>
          </p:cNvSpPr>
          <p:nvPr>
            <p:ph type="title"/>
          </p:nvPr>
        </p:nvSpPr>
        <p:spPr>
          <a:xfrm>
            <a:off x="538277" y="174931"/>
            <a:ext cx="7354824"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Strategy Execution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D41D4FFF-84D7-5B34-CB6D-F2BD0E5C0DDC}"/>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364720AE-A7A2-19CD-C990-EA1863BEF917}"/>
              </a:ext>
            </a:extLst>
          </p:cNvPr>
          <p:cNvGrpSpPr/>
          <p:nvPr/>
        </p:nvGrpSpPr>
        <p:grpSpPr>
          <a:xfrm>
            <a:off x="538277" y="1095375"/>
            <a:ext cx="10063377" cy="5355312"/>
            <a:chOff x="538277" y="1047750"/>
            <a:chExt cx="10063377" cy="5355312"/>
          </a:xfrm>
        </p:grpSpPr>
        <p:sp>
          <p:nvSpPr>
            <p:cNvPr id="5" name="TextBox 4">
              <a:extLst>
                <a:ext uri="{FF2B5EF4-FFF2-40B4-BE49-F238E27FC236}">
                  <a16:creationId xmlns:a16="http://schemas.microsoft.com/office/drawing/2014/main" id="{E5A9CAFB-42EC-82EF-3386-87C652D15341}"/>
                </a:ext>
              </a:extLst>
            </p:cNvPr>
            <p:cNvSpPr txBox="1"/>
            <p:nvPr/>
          </p:nvSpPr>
          <p:spPr>
            <a:xfrm>
              <a:off x="538277" y="1047750"/>
              <a:ext cx="9182100" cy="5355312"/>
            </a:xfrm>
            <a:prstGeom prst="rect">
              <a:avLst/>
            </a:prstGeom>
            <a:noFill/>
          </p:spPr>
          <p:txBody>
            <a:bodyPr wrap="square" rtlCol="0">
              <a:spAutoFit/>
            </a:bodyPr>
            <a:lstStyle/>
            <a:p>
              <a:pPr marL="342900" indent="-342900">
                <a:buAutoNum type="arabicPeriod"/>
              </a:pPr>
              <a:r>
                <a:rPr lang="en-US" altLang="zh-CN" b="1" dirty="0">
                  <a:latin typeface="Times New Roman" panose="02020603050405020304" pitchFamily="18" charset="0"/>
                  <a:cs typeface="Times New Roman" panose="02020603050405020304" pitchFamily="18" charset="0"/>
                </a:rPr>
                <a:t>Daily Bias-UMD Adjustments:</a:t>
              </a:r>
            </a:p>
            <a:p>
              <a:pPr lvl="1"/>
              <a:r>
                <a:rPr lang="en-US" altLang="zh-CN" dirty="0">
                  <a:latin typeface="Times New Roman" panose="02020603050405020304" pitchFamily="18" charset="0"/>
                  <a:cs typeface="Times New Roman" panose="02020603050405020304" pitchFamily="18" charset="0"/>
                </a:rPr>
                <a:t>Positions are dynamically adjusted based on the Bias-UMD signal. Adjustments occur </a:t>
              </a:r>
              <a:r>
                <a:rPr lang="en-US" altLang="zh-CN" b="1" dirty="0">
                  <a:latin typeface="Times New Roman" panose="02020603050405020304" pitchFamily="18" charset="0"/>
                  <a:cs typeface="Times New Roman" panose="02020603050405020304" pitchFamily="18" charset="0"/>
                </a:rPr>
                <a:t>the day after </a:t>
              </a:r>
              <a:r>
                <a:rPr lang="en-US" altLang="zh-CN" dirty="0">
                  <a:latin typeface="Times New Roman" panose="02020603050405020304" pitchFamily="18" charset="0"/>
                  <a:cs typeface="Times New Roman" panose="02020603050405020304" pitchFamily="18" charset="0"/>
                </a:rPr>
                <a:t>a signal is generated.</a:t>
              </a:r>
            </a:p>
            <a:p>
              <a:pPr marL="742950" lvl="1"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Buy Signal: </a:t>
              </a:r>
              <a:r>
                <a:rPr lang="en-US" altLang="zh-CN" dirty="0">
                  <a:latin typeface="Times New Roman" panose="02020603050405020304" pitchFamily="18" charset="0"/>
                  <a:cs typeface="Times New Roman" panose="02020603050405020304" pitchFamily="18" charset="0"/>
                </a:rPr>
                <a:t>SPY position increased to 300%</a:t>
              </a:r>
            </a:p>
            <a:p>
              <a:pPr marL="742950" lvl="1" indent="-285750">
                <a:buFont typeface="Arial" panose="020B0604020202020204" pitchFamily="34" charset="0"/>
                <a:buChar char="•"/>
              </a:pPr>
              <a:r>
                <a:rPr lang="en-US" altLang="zh-CN" b="1" dirty="0">
                  <a:latin typeface="Times New Roman" panose="02020603050405020304" pitchFamily="18" charset="0"/>
                  <a:cs typeface="Times New Roman" panose="02020603050405020304" pitchFamily="18" charset="0"/>
                </a:rPr>
                <a:t>Sell Signal: </a:t>
              </a:r>
              <a:r>
                <a:rPr lang="en-US" altLang="zh-CN" dirty="0">
                  <a:latin typeface="Times New Roman" panose="02020603050405020304" pitchFamily="18" charset="0"/>
                  <a:cs typeface="Times New Roman" panose="02020603050405020304" pitchFamily="18" charset="0"/>
                </a:rPr>
                <a:t>SPY position reduced to 25%</a:t>
              </a:r>
            </a:p>
            <a:p>
              <a:pPr lvl="1"/>
              <a:endParaRPr lang="en-US" altLang="zh-CN" dirty="0">
                <a:latin typeface="Times New Roman" panose="02020603050405020304" pitchFamily="18" charset="0"/>
                <a:cs typeface="Times New Roman" panose="02020603050405020304" pitchFamily="18" charset="0"/>
              </a:endParaRPr>
            </a:p>
            <a:p>
              <a:pPr marL="342900" indent="-342900">
                <a:buAutoNum type="arabicPeriod"/>
              </a:pPr>
              <a:r>
                <a:rPr lang="en-US" altLang="zh-CN" b="1" dirty="0">
                  <a:latin typeface="Times New Roman" panose="02020603050405020304" pitchFamily="18" charset="0"/>
                  <a:cs typeface="Times New Roman" panose="02020603050405020304" pitchFamily="18" charset="0"/>
                </a:rPr>
                <a:t>Recession Adjustments:</a:t>
              </a:r>
            </a:p>
            <a:p>
              <a:pPr lvl="1"/>
              <a:r>
                <a:rPr lang="en-US" altLang="zh-CN" dirty="0">
                  <a:latin typeface="Times New Roman" panose="02020603050405020304" pitchFamily="18" charset="0"/>
                  <a:cs typeface="Times New Roman" panose="02020603050405020304" pitchFamily="18" charset="0"/>
                </a:rPr>
                <a:t>Recession signals rely on </a:t>
              </a:r>
              <a:r>
                <a:rPr lang="en-US" altLang="zh-CN" b="1" dirty="0">
                  <a:latin typeface="Times New Roman" panose="02020603050405020304" pitchFamily="18" charset="0"/>
                  <a:cs typeface="Times New Roman" panose="02020603050405020304" pitchFamily="18" charset="0"/>
                </a:rPr>
                <a:t>monthly PCE data</a:t>
              </a:r>
              <a:r>
                <a:rPr lang="en-US" altLang="zh-CN" dirty="0">
                  <a:latin typeface="Times New Roman" panose="02020603050405020304" pitchFamily="18" charset="0"/>
                  <a:cs typeface="Times New Roman" panose="02020603050405020304" pitchFamily="18" charset="0"/>
                </a:rPr>
                <a:t>, typically released at month-end. Adjustments occur at the start of the second month after the recession signal:</a:t>
              </a:r>
            </a:p>
            <a:p>
              <a:pPr marL="742950" lvl="1"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Upon triggering a Recession Signal:</a:t>
              </a:r>
            </a:p>
            <a:p>
              <a:pPr marL="1200150" lvl="2"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Reduce SPY holding to </a:t>
              </a:r>
              <a:r>
                <a:rPr lang="en-US" altLang="zh-CN" b="1" dirty="0">
                  <a:latin typeface="Times New Roman" panose="02020603050405020304" pitchFamily="18" charset="0"/>
                  <a:cs typeface="Times New Roman" panose="02020603050405020304" pitchFamily="18" charset="0"/>
                </a:rPr>
                <a:t>0%</a:t>
              </a:r>
            </a:p>
            <a:p>
              <a:pPr marL="1200150" lvl="2"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Allocate 15% to volatility assets (</a:t>
              </a:r>
              <a:r>
                <a:rPr lang="en-US" altLang="zh-CN" b="1" dirty="0">
                  <a:latin typeface="Times New Roman" panose="02020603050405020304" pitchFamily="18" charset="0"/>
                  <a:cs typeface="Times New Roman" panose="02020603050405020304" pitchFamily="18" charset="0"/>
                </a:rPr>
                <a:t>f90</a:t>
              </a:r>
              <a:r>
                <a:rPr lang="en-US" altLang="zh-CN" dirty="0">
                  <a:latin typeface="Times New Roman" panose="02020603050405020304" pitchFamily="18" charset="0"/>
                  <a:cs typeface="Times New Roman" panose="02020603050405020304" pitchFamily="18" charset="0"/>
                </a:rPr>
                <a:t>) for </a:t>
              </a:r>
              <a:r>
                <a:rPr lang="en-US" altLang="zh-CN" b="1" dirty="0">
                  <a:latin typeface="Times New Roman" panose="02020603050405020304" pitchFamily="18" charset="0"/>
                  <a:cs typeface="Times New Roman" panose="02020603050405020304" pitchFamily="18" charset="0"/>
                </a:rPr>
                <a:t>42</a:t>
              </a:r>
              <a:r>
                <a:rPr lang="en-US" altLang="zh-CN" dirty="0">
                  <a:latin typeface="Times New Roman" panose="02020603050405020304" pitchFamily="18" charset="0"/>
                  <a:cs typeface="Times New Roman" panose="02020603050405020304" pitchFamily="18" charset="0"/>
                </a:rPr>
                <a:t> trading days</a:t>
              </a:r>
            </a:p>
            <a:p>
              <a:pPr marL="1200150" lvl="2" indent="-285750">
                <a:buFont typeface="Arial" panose="020B0604020202020204" pitchFamily="34" charset="0"/>
                <a:buChar char="•"/>
              </a:pPr>
              <a:endParaRPr lang="en-US" altLang="zh-CN" dirty="0">
                <a:latin typeface="Times New Roman" panose="02020603050405020304" pitchFamily="18" charset="0"/>
                <a:cs typeface="Times New Roman" panose="02020603050405020304" pitchFamily="18" charset="0"/>
              </a:endParaRPr>
            </a:p>
            <a:p>
              <a:pPr marL="342900" indent="-342900">
                <a:buAutoNum type="arabicPeriod"/>
              </a:pPr>
              <a:r>
                <a:rPr lang="en-US" altLang="zh-CN" b="1" dirty="0">
                  <a:latin typeface="Times New Roman" panose="02020603050405020304" pitchFamily="18" charset="0"/>
                  <a:cs typeface="Times New Roman" panose="02020603050405020304" pitchFamily="18" charset="0"/>
                </a:rPr>
                <a:t>Both signals triggered: Followed the recession adjustments</a:t>
              </a:r>
            </a:p>
            <a:p>
              <a:pPr marL="342900" indent="-342900">
                <a:buAutoNum type="arabicPeriod"/>
              </a:pPr>
              <a:endParaRPr lang="en-US" altLang="zh-CN" b="1" dirty="0">
                <a:latin typeface="Times New Roman" panose="02020603050405020304" pitchFamily="18" charset="0"/>
                <a:cs typeface="Times New Roman" panose="02020603050405020304" pitchFamily="18" charset="0"/>
              </a:endParaRPr>
            </a:p>
            <a:p>
              <a:pPr marL="342900" indent="-342900">
                <a:buAutoNum type="arabicPeriod"/>
              </a:pPr>
              <a:r>
                <a:rPr lang="en-US" altLang="zh-CN" b="1" dirty="0">
                  <a:latin typeface="Times New Roman" panose="02020603050405020304" pitchFamily="18" charset="0"/>
                  <a:cs typeface="Times New Roman" panose="02020603050405020304" pitchFamily="18" charset="0"/>
                </a:rPr>
                <a:t>Portfolio Returns:</a:t>
              </a:r>
            </a:p>
            <a:p>
              <a:endParaRPr lang="en-US" altLang="zh-CN" dirty="0"/>
            </a:p>
            <a:p>
              <a:pPr lvl="1"/>
              <a:endParaRPr lang="en-US" altLang="zh-CN" dirty="0"/>
            </a:p>
            <a:p>
              <a:pPr lvl="1"/>
              <a:endParaRPr lang="en-US" altLang="zh-CN" dirty="0"/>
            </a:p>
          </p:txBody>
        </p:sp>
        <p:pic>
          <p:nvPicPr>
            <p:cNvPr id="9" name="Picture 8">
              <a:extLst>
                <a:ext uri="{FF2B5EF4-FFF2-40B4-BE49-F238E27FC236}">
                  <a16:creationId xmlns:a16="http://schemas.microsoft.com/office/drawing/2014/main" id="{A633F164-E8B6-C88D-C7AB-12F87336D23F}"/>
                </a:ext>
              </a:extLst>
            </p:cNvPr>
            <p:cNvPicPr>
              <a:picLocks noChangeAspect="1"/>
            </p:cNvPicPr>
            <p:nvPr/>
          </p:nvPicPr>
          <p:blipFill>
            <a:blip r:embed="rId3"/>
            <a:stretch>
              <a:fillRect/>
            </a:stretch>
          </p:blipFill>
          <p:spPr>
            <a:xfrm>
              <a:off x="2141484" y="5595518"/>
              <a:ext cx="8460170" cy="500480"/>
            </a:xfrm>
            <a:prstGeom prst="rect">
              <a:avLst/>
            </a:prstGeom>
          </p:spPr>
        </p:pic>
      </p:grpSp>
    </p:spTree>
    <p:extLst>
      <p:ext uri="{BB962C8B-B14F-4D97-AF65-F5344CB8AC3E}">
        <p14:creationId xmlns:p14="http://schemas.microsoft.com/office/powerpoint/2010/main" val="841662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FDC39D-1AE2-3D41-4E7F-9CA0E49EC4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2930FC-D2E2-8C8D-2671-372A4B4A244A}"/>
              </a:ext>
            </a:extLst>
          </p:cNvPr>
          <p:cNvSpPr>
            <a:spLocks noGrp="1"/>
          </p:cNvSpPr>
          <p:nvPr>
            <p:ph type="title"/>
          </p:nvPr>
        </p:nvSpPr>
        <p:spPr>
          <a:xfrm>
            <a:off x="538276" y="174931"/>
            <a:ext cx="8764749" cy="629742"/>
          </a:xfrm>
        </p:spPr>
        <p:txBody>
          <a:bodyPr>
            <a:normAutofit fontScale="90000"/>
          </a:bodyPr>
          <a:lstStyle/>
          <a:p>
            <a:r>
              <a:rPr lang="en-US" altLang="zh-CN" dirty="0" err="1">
                <a:latin typeface="Times New Roman" panose="02020603050405020304" pitchFamily="18" charset="0"/>
                <a:cs typeface="Times New Roman" panose="02020603050405020304" pitchFamily="18" charset="0"/>
              </a:rPr>
              <a:t>Backtesting</a:t>
            </a:r>
            <a:r>
              <a:rPr lang="en-US" altLang="zh-CN" dirty="0">
                <a:latin typeface="Times New Roman" panose="02020603050405020304" pitchFamily="18" charset="0"/>
                <a:cs typeface="Times New Roman" panose="02020603050405020304" pitchFamily="18" charset="0"/>
              </a:rPr>
              <a:t> Performance Evaluation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9DC40CC1-D004-E106-80FB-ECF69981542F}"/>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pic>
        <p:nvPicPr>
          <p:cNvPr id="12" name="Picture 11">
            <a:extLst>
              <a:ext uri="{FF2B5EF4-FFF2-40B4-BE49-F238E27FC236}">
                <a16:creationId xmlns:a16="http://schemas.microsoft.com/office/drawing/2014/main" id="{90254AB9-03D7-3124-05BD-59E99E8FF1C0}"/>
              </a:ext>
            </a:extLst>
          </p:cNvPr>
          <p:cNvPicPr>
            <a:picLocks noChangeAspect="1"/>
          </p:cNvPicPr>
          <p:nvPr/>
        </p:nvPicPr>
        <p:blipFill>
          <a:blip r:embed="rId3"/>
          <a:stretch>
            <a:fillRect/>
          </a:stretch>
        </p:blipFill>
        <p:spPr>
          <a:xfrm>
            <a:off x="56018" y="2363551"/>
            <a:ext cx="5456886" cy="3472673"/>
          </a:xfrm>
          <a:prstGeom prst="rect">
            <a:avLst/>
          </a:prstGeom>
        </p:spPr>
      </p:pic>
      <p:pic>
        <p:nvPicPr>
          <p:cNvPr id="14" name="Picture 13">
            <a:extLst>
              <a:ext uri="{FF2B5EF4-FFF2-40B4-BE49-F238E27FC236}">
                <a16:creationId xmlns:a16="http://schemas.microsoft.com/office/drawing/2014/main" id="{A06F3F80-218F-FA6B-E414-A782547D3309}"/>
              </a:ext>
            </a:extLst>
          </p:cNvPr>
          <p:cNvPicPr>
            <a:picLocks noChangeAspect="1"/>
          </p:cNvPicPr>
          <p:nvPr/>
        </p:nvPicPr>
        <p:blipFill>
          <a:blip r:embed="rId4"/>
          <a:stretch>
            <a:fillRect/>
          </a:stretch>
        </p:blipFill>
        <p:spPr>
          <a:xfrm>
            <a:off x="5512904" y="2363551"/>
            <a:ext cx="6493778" cy="3472672"/>
          </a:xfrm>
          <a:prstGeom prst="rect">
            <a:avLst/>
          </a:prstGeom>
        </p:spPr>
      </p:pic>
      <p:graphicFrame>
        <p:nvGraphicFramePr>
          <p:cNvPr id="16" name="Table 15">
            <a:extLst>
              <a:ext uri="{FF2B5EF4-FFF2-40B4-BE49-F238E27FC236}">
                <a16:creationId xmlns:a16="http://schemas.microsoft.com/office/drawing/2014/main" id="{8AD53474-F302-C891-B3B5-284FFF35CC50}"/>
              </a:ext>
            </a:extLst>
          </p:cNvPr>
          <p:cNvGraphicFramePr>
            <a:graphicFrameLocks noGrp="1"/>
          </p:cNvGraphicFramePr>
          <p:nvPr>
            <p:extLst>
              <p:ext uri="{D42A27DB-BD31-4B8C-83A1-F6EECF244321}">
                <p14:modId xmlns:p14="http://schemas.microsoft.com/office/powerpoint/2010/main" val="3019838167"/>
              </p:ext>
            </p:extLst>
          </p:nvPr>
        </p:nvGraphicFramePr>
        <p:xfrm>
          <a:off x="538277" y="1185129"/>
          <a:ext cx="11381307" cy="1037615"/>
        </p:xfrm>
        <a:graphic>
          <a:graphicData uri="http://schemas.openxmlformats.org/drawingml/2006/table">
            <a:tbl>
              <a:tblPr firstRow="1" bandRow="1">
                <a:tableStyleId>{5C22544A-7EE6-4342-B048-85BDC9FD1C3A}</a:tableStyleId>
              </a:tblPr>
              <a:tblGrid>
                <a:gridCol w="1625901">
                  <a:extLst>
                    <a:ext uri="{9D8B030D-6E8A-4147-A177-3AD203B41FA5}">
                      <a16:colId xmlns:a16="http://schemas.microsoft.com/office/drawing/2014/main" val="360557674"/>
                    </a:ext>
                  </a:extLst>
                </a:gridCol>
                <a:gridCol w="1916332">
                  <a:extLst>
                    <a:ext uri="{9D8B030D-6E8A-4147-A177-3AD203B41FA5}">
                      <a16:colId xmlns:a16="http://schemas.microsoft.com/office/drawing/2014/main" val="3470566964"/>
                    </a:ext>
                  </a:extLst>
                </a:gridCol>
                <a:gridCol w="1335470">
                  <a:extLst>
                    <a:ext uri="{9D8B030D-6E8A-4147-A177-3AD203B41FA5}">
                      <a16:colId xmlns:a16="http://schemas.microsoft.com/office/drawing/2014/main" val="603197932"/>
                    </a:ext>
                  </a:extLst>
                </a:gridCol>
                <a:gridCol w="1625901">
                  <a:extLst>
                    <a:ext uri="{9D8B030D-6E8A-4147-A177-3AD203B41FA5}">
                      <a16:colId xmlns:a16="http://schemas.microsoft.com/office/drawing/2014/main" val="2229664775"/>
                    </a:ext>
                  </a:extLst>
                </a:gridCol>
                <a:gridCol w="1625901">
                  <a:extLst>
                    <a:ext uri="{9D8B030D-6E8A-4147-A177-3AD203B41FA5}">
                      <a16:colId xmlns:a16="http://schemas.microsoft.com/office/drawing/2014/main" val="3715169756"/>
                    </a:ext>
                  </a:extLst>
                </a:gridCol>
                <a:gridCol w="2070703">
                  <a:extLst>
                    <a:ext uri="{9D8B030D-6E8A-4147-A177-3AD203B41FA5}">
                      <a16:colId xmlns:a16="http://schemas.microsoft.com/office/drawing/2014/main" val="3420216363"/>
                    </a:ext>
                  </a:extLst>
                </a:gridCol>
                <a:gridCol w="1181099">
                  <a:extLst>
                    <a:ext uri="{9D8B030D-6E8A-4147-A177-3AD203B41FA5}">
                      <a16:colId xmlns:a16="http://schemas.microsoft.com/office/drawing/2014/main" val="2943907050"/>
                    </a:ext>
                  </a:extLst>
                </a:gridCol>
              </a:tblGrid>
              <a:tr h="367055">
                <a:tc>
                  <a:txBody>
                    <a:bodyPr/>
                    <a:lstStyle/>
                    <a:p>
                      <a:pPr algn="ctr"/>
                      <a:r>
                        <a:rPr lang="en-US" altLang="zh-CN" sz="1600" dirty="0">
                          <a:latin typeface="Times New Roman" panose="02020603050405020304" pitchFamily="18" charset="0"/>
                          <a:cs typeface="Times New Roman" panose="02020603050405020304" pitchFamily="18" charset="0"/>
                        </a:rPr>
                        <a:t>Asset</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Annual Return</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Volatility</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Sharpe Ratio</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Sortino Ratio</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Max Drawdown</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600" dirty="0">
                          <a:latin typeface="Times New Roman" panose="02020603050405020304" pitchFamily="18" charset="0"/>
                          <a:cs typeface="Times New Roman" panose="02020603050405020304" pitchFamily="18" charset="0"/>
                        </a:rPr>
                        <a:t>Skewness</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929248739"/>
                  </a:ext>
                </a:extLst>
              </a:tr>
              <a:tr h="320913">
                <a:tc>
                  <a:txBody>
                    <a:bodyPr/>
                    <a:lstStyle/>
                    <a:p>
                      <a:pPr algn="ctr"/>
                      <a:r>
                        <a:rPr lang="en-US" altLang="zh-CN" sz="1600" b="1" dirty="0">
                          <a:solidFill>
                            <a:schemeClr val="tx1"/>
                          </a:solidFill>
                          <a:latin typeface="Times New Roman" panose="02020603050405020304" pitchFamily="18" charset="0"/>
                          <a:cs typeface="Times New Roman" panose="02020603050405020304" pitchFamily="18" charset="0"/>
                        </a:rPr>
                        <a:t>SPY</a:t>
                      </a:r>
                      <a:endParaRPr lang="zh-CN" alt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0.0455%</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1.26%</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0.575</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0.701</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-70.0%</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-0.071</a:t>
                      </a:r>
                      <a:endParaRPr lang="zh-CN" alt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7625321"/>
                  </a:ext>
                </a:extLst>
              </a:tr>
              <a:tr h="320913">
                <a:tc>
                  <a:txBody>
                    <a:bodyPr/>
                    <a:lstStyle/>
                    <a:p>
                      <a:pPr algn="ctr"/>
                      <a:r>
                        <a:rPr lang="en-US" altLang="zh-CN" sz="1600" b="1" dirty="0">
                          <a:solidFill>
                            <a:schemeClr val="tx1"/>
                          </a:solidFill>
                          <a:latin typeface="Times New Roman" panose="02020603050405020304" pitchFamily="18" charset="0"/>
                          <a:cs typeface="Times New Roman" panose="02020603050405020304" pitchFamily="18" charset="0"/>
                        </a:rPr>
                        <a:t>Strategy</a:t>
                      </a:r>
                      <a:endParaRPr lang="zh-CN" alt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0.0561%</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1.1%</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0.811</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1.001</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-41.6%</a:t>
                      </a:r>
                      <a:endParaRPr lang="zh-CN" altLang="en-US" sz="1400" dirty="0">
                        <a:latin typeface="Times New Roman" panose="02020603050405020304" pitchFamily="18" charset="0"/>
                        <a:cs typeface="Times New Roman" panose="02020603050405020304" pitchFamily="18" charset="0"/>
                      </a:endParaRPr>
                    </a:p>
                  </a:txBody>
                  <a:tcPr/>
                </a:tc>
                <a:tc>
                  <a:txBody>
                    <a:bodyPr/>
                    <a:lstStyle/>
                    <a:p>
                      <a:pPr algn="ctr"/>
                      <a:r>
                        <a:rPr lang="en-US" altLang="zh-CN" sz="1400" dirty="0">
                          <a:latin typeface="Times New Roman" panose="02020603050405020304" pitchFamily="18" charset="0"/>
                          <a:cs typeface="Times New Roman" panose="02020603050405020304" pitchFamily="18" charset="0"/>
                        </a:rPr>
                        <a:t>0.248</a:t>
                      </a:r>
                      <a:endParaRPr lang="zh-CN" alt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29949877"/>
                  </a:ext>
                </a:extLst>
              </a:tr>
            </a:tbl>
          </a:graphicData>
        </a:graphic>
      </p:graphicFrame>
      <p:sp>
        <p:nvSpPr>
          <p:cNvPr id="17" name="TextBox 16">
            <a:extLst>
              <a:ext uri="{FF2B5EF4-FFF2-40B4-BE49-F238E27FC236}">
                <a16:creationId xmlns:a16="http://schemas.microsoft.com/office/drawing/2014/main" id="{C62A9DB6-EC0F-31B3-1C9D-583F875DFCAF}"/>
              </a:ext>
            </a:extLst>
          </p:cNvPr>
          <p:cNvSpPr txBox="1"/>
          <p:nvPr/>
        </p:nvSpPr>
        <p:spPr>
          <a:xfrm>
            <a:off x="6096000" y="5836224"/>
            <a:ext cx="5091532" cy="830997"/>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Significant difference of return when holding 300% and 25% position of SPX, indicating that the Bias-UMD signal is valid.</a:t>
            </a:r>
            <a:endParaRPr lang="zh-CN"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989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9265C-6CD1-CB2D-3B8E-216B5A2767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81C5C2-2961-8627-7D7A-F386C553D520}"/>
              </a:ext>
            </a:extLst>
          </p:cNvPr>
          <p:cNvSpPr>
            <a:spLocks noGrp="1"/>
          </p:cNvSpPr>
          <p:nvPr>
            <p:ph type="title"/>
          </p:nvPr>
        </p:nvSpPr>
        <p:spPr>
          <a:xfrm>
            <a:off x="538276" y="174931"/>
            <a:ext cx="8300923" cy="629742"/>
          </a:xfrm>
        </p:spPr>
        <p:txBody>
          <a:bodyPr>
            <a:normAutofit fontScale="90000"/>
          </a:bodyPr>
          <a:lstStyle/>
          <a:p>
            <a:r>
              <a:rPr lang="en-US" altLang="zh-CN" dirty="0">
                <a:latin typeface="Times New Roman" panose="02020603050405020304" pitchFamily="18" charset="0"/>
                <a:cs typeface="Times New Roman" panose="02020603050405020304" pitchFamily="18" charset="0"/>
              </a:rPr>
              <a:t>Performance Evaluation Discussion</a:t>
            </a:r>
            <a:endParaRPr lang="zh-CN" altLang="en-US" dirty="0">
              <a:latin typeface="Times New Roman" panose="02020603050405020304" pitchFamily="18" charset="0"/>
              <a:cs typeface="Times New Roman" panose="02020603050405020304" pitchFamily="18" charset="0"/>
            </a:endParaRPr>
          </a:p>
        </p:txBody>
      </p:sp>
      <p:cxnSp>
        <p:nvCxnSpPr>
          <p:cNvPr id="4" name="Straight Connector 3">
            <a:extLst>
              <a:ext uri="{FF2B5EF4-FFF2-40B4-BE49-F238E27FC236}">
                <a16:creationId xmlns:a16="http://schemas.microsoft.com/office/drawing/2014/main" id="{0CFA529B-9EC1-198D-B33E-F3BCE3BA622E}"/>
              </a:ext>
            </a:extLst>
          </p:cNvPr>
          <p:cNvCxnSpPr/>
          <p:nvPr/>
        </p:nvCxnSpPr>
        <p:spPr>
          <a:xfrm>
            <a:off x="553517" y="877824"/>
            <a:ext cx="11453165" cy="0"/>
          </a:xfrm>
          <a:prstGeom prst="line">
            <a:avLst/>
          </a:prstGeom>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A885352D-86A1-B550-51C7-0194E2453623}"/>
              </a:ext>
            </a:extLst>
          </p:cNvPr>
          <p:cNvSpPr txBox="1"/>
          <p:nvPr/>
        </p:nvSpPr>
        <p:spPr>
          <a:xfrm>
            <a:off x="486842" y="1413482"/>
            <a:ext cx="5685357" cy="4924425"/>
          </a:xfrm>
          <a:prstGeom prst="rect">
            <a:avLst/>
          </a:prstGeom>
          <a:noFill/>
        </p:spPr>
        <p:txBody>
          <a:bodyPr wrap="square" rtlCol="0">
            <a:spAutoFit/>
          </a:bodyPr>
          <a:lstStyle/>
          <a:p>
            <a:pPr marL="342900" indent="-342900">
              <a:buAutoNum type="arabicPeriod"/>
            </a:pPr>
            <a:r>
              <a:rPr lang="en-US" altLang="zh-CN" b="1" dirty="0">
                <a:latin typeface="Times New Roman" panose="02020603050405020304" pitchFamily="18" charset="0"/>
                <a:cs typeface="Times New Roman" panose="02020603050405020304" pitchFamily="18" charset="0"/>
              </a:rPr>
              <a:t>Improved Momentum Strategy:</a:t>
            </a:r>
          </a:p>
          <a:p>
            <a:pPr marL="742950" lvl="1"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Compared to traditional momentum strategies, this model incorporates the BIAS metric to avoid buying when prices are excessively high, thus improving timing and reducing the risk of overpaying in overheated markets.</a:t>
            </a:r>
          </a:p>
          <a:p>
            <a:pPr marL="342900" indent="-342900">
              <a:buAutoNum type="arabicPeriod"/>
            </a:pPr>
            <a:endParaRPr lang="en-US" altLang="zh-CN" sz="1800" b="1" dirty="0">
              <a:solidFill>
                <a:srgbClr val="000000"/>
              </a:solidFill>
              <a:effectLst/>
              <a:latin typeface="Times New Roman" panose="02020603050405020304" pitchFamily="18" charset="0"/>
              <a:cs typeface="Times New Roman" panose="02020603050405020304" pitchFamily="18" charset="0"/>
            </a:endParaRPr>
          </a:p>
          <a:p>
            <a:pPr marL="342900" indent="-342900">
              <a:buAutoNum type="arabicPeriod"/>
            </a:pPr>
            <a:r>
              <a:rPr lang="en-US" altLang="zh-CN" sz="1800" b="1" dirty="0">
                <a:solidFill>
                  <a:srgbClr val="000000"/>
                </a:solidFill>
                <a:effectLst/>
                <a:latin typeface="Times New Roman" panose="02020603050405020304" pitchFamily="18" charset="0"/>
                <a:cs typeface="Times New Roman" panose="02020603050405020304" pitchFamily="18" charset="0"/>
              </a:rPr>
              <a:t>Optimized VIX Hedging:</a:t>
            </a:r>
          </a:p>
          <a:p>
            <a:pPr marL="742950" lvl="1"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Unlike conventional VIX hedging strategies that often incur high long-term costs, this model establishes clear signals to identify optimal periods for VIX allocation, minimizing unnecessary expenses while maintaining effective risk protection.</a:t>
            </a:r>
            <a:endParaRPr lang="en-US" altLang="zh-CN" sz="1600" dirty="0">
              <a:latin typeface="Times New Roman" panose="02020603050405020304" pitchFamily="18" charset="0"/>
              <a:cs typeface="Times New Roman" panose="02020603050405020304" pitchFamily="18" charset="0"/>
            </a:endParaRPr>
          </a:p>
          <a:p>
            <a:pPr marL="342900" indent="-342900">
              <a:buAutoNum type="arabicPeriod"/>
            </a:pPr>
            <a:endParaRPr lang="en-US" altLang="zh-CN" sz="1800" b="1" dirty="0">
              <a:solidFill>
                <a:srgbClr val="000000"/>
              </a:solidFill>
              <a:effectLst/>
              <a:latin typeface="Times New Roman" panose="02020603050405020304" pitchFamily="18" charset="0"/>
              <a:cs typeface="Times New Roman" panose="02020603050405020304" pitchFamily="18" charset="0"/>
            </a:endParaRPr>
          </a:p>
          <a:p>
            <a:pPr marL="342900" indent="-342900">
              <a:buAutoNum type="arabicPeriod"/>
            </a:pPr>
            <a:r>
              <a:rPr lang="en-US" altLang="zh-CN" sz="1800" b="1" dirty="0">
                <a:solidFill>
                  <a:srgbClr val="000000"/>
                </a:solidFill>
                <a:effectLst/>
                <a:latin typeface="Times New Roman" panose="02020603050405020304" pitchFamily="18" charset="0"/>
                <a:cs typeface="Times New Roman" panose="02020603050405020304" pitchFamily="18" charset="0"/>
              </a:rPr>
              <a:t>Strong Theoretical Foundations:</a:t>
            </a:r>
          </a:p>
          <a:p>
            <a:pPr marL="742950" lvl="1"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Beyond quantitative performance, the model is grounded in macroeconomic theories such as risk aversion and wealth sensitivity. These principles provide deeper insights into market behaviors, especially during recessions and periods of heightened uncertainty</a:t>
            </a:r>
            <a:r>
              <a:rPr lang="en-US" altLang="zh-CN" sz="1600" b="1" dirty="0">
                <a:solidFill>
                  <a:srgbClr val="000000"/>
                </a:solidFill>
                <a:effectLst/>
                <a:latin typeface="Times New Roman" panose="02020603050405020304" pitchFamily="18" charset="0"/>
                <a:cs typeface="Times New Roman" panose="02020603050405020304" pitchFamily="18" charset="0"/>
              </a:rPr>
              <a:t>.</a:t>
            </a:r>
            <a:endParaRPr lang="en-US" altLang="zh-CN" sz="16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D2EBD12-F6F3-A3E4-A30F-94BCAFFEF531}"/>
              </a:ext>
            </a:extLst>
          </p:cNvPr>
          <p:cNvSpPr/>
          <p:nvPr/>
        </p:nvSpPr>
        <p:spPr>
          <a:xfrm>
            <a:off x="553517" y="950976"/>
            <a:ext cx="5685358" cy="323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Advantages &amp; </a:t>
            </a:r>
            <a:r>
              <a:rPr lang="en-US" altLang="zh-CN" b="1" dirty="0">
                <a:solidFill>
                  <a:srgbClr val="FF0000"/>
                </a:solidFill>
                <a:latin typeface="Times New Roman" panose="02020603050405020304" pitchFamily="18" charset="0"/>
                <a:cs typeface="Times New Roman" panose="02020603050405020304" pitchFamily="18" charset="0"/>
              </a:rPr>
              <a:t>Attractive Properties</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50CB0E3-D41A-470E-473F-6933B7323204}"/>
              </a:ext>
            </a:extLst>
          </p:cNvPr>
          <p:cNvSpPr/>
          <p:nvPr/>
        </p:nvSpPr>
        <p:spPr>
          <a:xfrm>
            <a:off x="6438900" y="950975"/>
            <a:ext cx="5567782" cy="323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Limitations</a:t>
            </a:r>
            <a:endParaRPr lang="zh-CN" altLang="en-US" b="1"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6CC65E6B-5CCB-0052-647B-15EBBAC4F29F}"/>
              </a:ext>
            </a:extLst>
          </p:cNvPr>
          <p:cNvCxnSpPr/>
          <p:nvPr/>
        </p:nvCxnSpPr>
        <p:spPr>
          <a:xfrm>
            <a:off x="6321324" y="950975"/>
            <a:ext cx="0" cy="5659375"/>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4759098E-BC4E-85F7-FE60-767541DEC3B2}"/>
              </a:ext>
            </a:extLst>
          </p:cNvPr>
          <p:cNvSpPr txBox="1"/>
          <p:nvPr/>
        </p:nvSpPr>
        <p:spPr>
          <a:xfrm>
            <a:off x="6380110" y="1297658"/>
            <a:ext cx="5685357" cy="2800767"/>
          </a:xfrm>
          <a:prstGeom prst="rect">
            <a:avLst/>
          </a:prstGeom>
          <a:noFill/>
        </p:spPr>
        <p:txBody>
          <a:bodyPr wrap="square" rtlCol="0">
            <a:spAutoFit/>
          </a:bodyPr>
          <a:lstStyle/>
          <a:p>
            <a:pPr marL="342900" indent="-342900">
              <a:buAutoNum type="arabicPeriod"/>
            </a:pPr>
            <a:r>
              <a:rPr lang="en-US" altLang="zh-CN" sz="1600" b="1" dirty="0">
                <a:latin typeface="Times New Roman" panose="02020603050405020304" pitchFamily="18" charset="0"/>
                <a:cs typeface="Times New Roman" panose="02020603050405020304" pitchFamily="18" charset="0"/>
              </a:rPr>
              <a:t>Signal Lag:</a:t>
            </a:r>
          </a:p>
          <a:p>
            <a:pPr marL="742950" lvl="1" indent="-285750">
              <a:buFont typeface="Arial" panose="020B0604020202020204" pitchFamily="34" charset="0"/>
              <a:buChar char="•"/>
            </a:pPr>
            <a:r>
              <a:rPr lang="en-US" altLang="zh-CN" sz="1600" dirty="0">
                <a:latin typeface="Times New Roman" panose="02020603050405020304" pitchFamily="18" charset="0"/>
                <a:cs typeface="Times New Roman" panose="02020603050405020304" pitchFamily="18" charset="0"/>
              </a:rPr>
              <a:t>Recession signals rely on delayed macroeconomic data, missing early downturns.</a:t>
            </a:r>
          </a:p>
          <a:p>
            <a:pPr marL="342900" indent="-342900">
              <a:buAutoNum type="arabicPeriod"/>
            </a:pPr>
            <a:endParaRPr lang="en-US" altLang="zh-CN" sz="1600" b="1" dirty="0">
              <a:solidFill>
                <a:srgbClr val="000000"/>
              </a:solidFill>
              <a:effectLst/>
              <a:latin typeface="Times New Roman" panose="02020603050405020304" pitchFamily="18" charset="0"/>
              <a:cs typeface="Times New Roman" panose="02020603050405020304" pitchFamily="18" charset="0"/>
            </a:endParaRPr>
          </a:p>
          <a:p>
            <a:pPr marL="342900" indent="-342900">
              <a:buAutoNum type="arabicPeriod"/>
            </a:pPr>
            <a:r>
              <a:rPr lang="en-US" altLang="zh-CN" sz="1600" b="1" dirty="0">
                <a:solidFill>
                  <a:srgbClr val="000000"/>
                </a:solidFill>
                <a:effectLst/>
                <a:latin typeface="Times New Roman" panose="02020603050405020304" pitchFamily="18" charset="0"/>
                <a:cs typeface="Times New Roman" panose="02020603050405020304" pitchFamily="18" charset="0"/>
              </a:rPr>
              <a:t>False Positive:</a:t>
            </a:r>
          </a:p>
          <a:p>
            <a:pPr marL="742950" lvl="1"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The Bias-UMD signal may be affected by short-term noise.</a:t>
            </a:r>
          </a:p>
          <a:p>
            <a:pPr lvl="1"/>
            <a:endParaRPr lang="en-US" altLang="zh-CN" sz="1600" b="1" dirty="0">
              <a:solidFill>
                <a:srgbClr val="000000"/>
              </a:solidFill>
              <a:effectLst/>
              <a:latin typeface="Times New Roman" panose="02020603050405020304" pitchFamily="18" charset="0"/>
              <a:cs typeface="Times New Roman" panose="02020603050405020304" pitchFamily="18" charset="0"/>
            </a:endParaRPr>
          </a:p>
          <a:p>
            <a:pPr marL="342900" indent="-342900">
              <a:buAutoNum type="arabicPeriod"/>
            </a:pPr>
            <a:r>
              <a:rPr lang="en-US" altLang="zh-CN" sz="1600" b="1" dirty="0">
                <a:solidFill>
                  <a:srgbClr val="000000"/>
                </a:solidFill>
                <a:effectLst/>
                <a:latin typeface="Times New Roman" panose="02020603050405020304" pitchFamily="18" charset="0"/>
                <a:cs typeface="Times New Roman" panose="02020603050405020304" pitchFamily="18" charset="0"/>
              </a:rPr>
              <a:t>Volatility Asset Risks:</a:t>
            </a:r>
          </a:p>
          <a:p>
            <a:pPr marL="742950" lvl="1"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Allocating to volatility assets during non-recession periods could impact performance.</a:t>
            </a:r>
            <a:endParaRPr lang="en-US" altLang="zh-CN" sz="1600" dirty="0">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D3CCD0F8-F52C-A29C-6909-22F0F41F701D}"/>
              </a:ext>
            </a:extLst>
          </p:cNvPr>
          <p:cNvSpPr/>
          <p:nvPr/>
        </p:nvSpPr>
        <p:spPr>
          <a:xfrm>
            <a:off x="6470450" y="4098425"/>
            <a:ext cx="5567782" cy="323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latin typeface="Times New Roman" panose="02020603050405020304" pitchFamily="18" charset="0"/>
                <a:cs typeface="Times New Roman" panose="02020603050405020304" pitchFamily="18" charset="0"/>
              </a:rPr>
              <a:t>Conclusion</a:t>
            </a:r>
            <a:endParaRPr lang="zh-CN" altLang="en-US" b="1"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C9AF3535-A82C-33A3-A473-ABBB64FB5459}"/>
              </a:ext>
            </a:extLst>
          </p:cNvPr>
          <p:cNvSpPr txBox="1"/>
          <p:nvPr/>
        </p:nvSpPr>
        <p:spPr>
          <a:xfrm>
            <a:off x="6419850" y="4486202"/>
            <a:ext cx="5685357"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This strategy leverages momentum-driven market dynamics and macro-driven recession signals to achieve a balance between return enhancement and risk mitigation. </a:t>
            </a:r>
          </a:p>
          <a:p>
            <a:pPr marL="285750" indent="-285750">
              <a:buFont typeface="Arial" panose="020B0604020202020204" pitchFamily="34" charset="0"/>
              <a:buChar char="•"/>
            </a:pPr>
            <a:endParaRPr lang="en-US" altLang="zh-CN" sz="16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sz="1600" dirty="0">
                <a:solidFill>
                  <a:srgbClr val="000000"/>
                </a:solidFill>
                <a:effectLst/>
                <a:latin typeface="Times New Roman" panose="02020603050405020304" pitchFamily="18" charset="0"/>
                <a:cs typeface="Times New Roman" panose="02020603050405020304" pitchFamily="18" charset="0"/>
              </a:rPr>
              <a:t>The inclusion of Recession Signal, though didn't significantly increase the mean return, </a:t>
            </a:r>
            <a:r>
              <a:rPr lang="en-US" altLang="zh-CN" sz="1600" b="1" dirty="0">
                <a:solidFill>
                  <a:srgbClr val="000000"/>
                </a:solidFill>
                <a:effectLst/>
                <a:latin typeface="Times New Roman" panose="02020603050405020304" pitchFamily="18" charset="0"/>
                <a:cs typeface="Times New Roman" panose="02020603050405020304" pitchFamily="18" charset="0"/>
              </a:rPr>
              <a:t>largely decreased the volatility of strategy return, lowered the max drawdown, and converted the negative skewness of return to positive, and hence increased the Sharpe </a:t>
            </a:r>
            <a:r>
              <a:rPr lang="en-US" altLang="zh-CN" sz="1600" b="1" dirty="0">
                <a:solidFill>
                  <a:srgbClr val="000000"/>
                </a:solidFill>
                <a:latin typeface="Times New Roman" panose="02020603050405020304" pitchFamily="18" charset="0"/>
                <a:cs typeface="Times New Roman" panose="02020603050405020304" pitchFamily="18" charset="0"/>
              </a:rPr>
              <a:t>R</a:t>
            </a:r>
            <a:r>
              <a:rPr lang="en-US" altLang="zh-CN" sz="1600" b="1" dirty="0">
                <a:solidFill>
                  <a:srgbClr val="000000"/>
                </a:solidFill>
                <a:effectLst/>
                <a:latin typeface="Times New Roman" panose="02020603050405020304" pitchFamily="18" charset="0"/>
                <a:cs typeface="Times New Roman" panose="02020603050405020304" pitchFamily="18" charset="0"/>
              </a:rPr>
              <a:t>atio.</a:t>
            </a:r>
          </a:p>
        </p:txBody>
      </p:sp>
    </p:spTree>
    <p:extLst>
      <p:ext uri="{BB962C8B-B14F-4D97-AF65-F5344CB8AC3E}">
        <p14:creationId xmlns:p14="http://schemas.microsoft.com/office/powerpoint/2010/main" val="36492650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2QyODM0ZWJkMjlmNGRjNDM3YzBiMDdlNTI0Yzc4MGYifQ=="/>
</p:tagLst>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177</TotalTime>
  <Words>1321</Words>
  <Application>Microsoft Macintosh PowerPoint</Application>
  <PresentationFormat>Widescreen</PresentationFormat>
  <Paragraphs>149</Paragraphs>
  <Slides>10</Slides>
  <Notes>10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.SFNS-Regular_wdth_opsz110000_GRAD_wght</vt:lpstr>
      <vt:lpstr>等线</vt:lpstr>
      <vt:lpstr>等线 Light</vt:lpstr>
      <vt:lpstr>MathJax_Main-Regular</vt:lpstr>
      <vt:lpstr>MathJax_Math-Italic</vt:lpstr>
      <vt:lpstr>Arial</vt:lpstr>
      <vt:lpstr>Corbel</vt:lpstr>
      <vt:lpstr>Times New Roman</vt:lpstr>
      <vt:lpstr>Office Theme</vt:lpstr>
      <vt:lpstr>Parallax</vt:lpstr>
      <vt:lpstr>Systematic Investment Strategy –  “The Bouncing Ball”</vt:lpstr>
      <vt:lpstr>Overview</vt:lpstr>
      <vt:lpstr>Signal 1 - Bias-UMD (Intuition)</vt:lpstr>
      <vt:lpstr>Signal 1 - Bias-UMD (Construction)</vt:lpstr>
      <vt:lpstr>Signal 2 – Recession Signal (Intuition)</vt:lpstr>
      <vt:lpstr>Signal 2 – Recession Signal (Construction) </vt:lpstr>
      <vt:lpstr>Strategy Execution</vt:lpstr>
      <vt:lpstr>Backtesting Performance Evaluation</vt:lpstr>
      <vt:lpstr>Performance Evaluation Discussion</vt:lpstr>
      <vt:lpstr>Robustness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Systematic Investment Strategy –  “The Bouncing Ball”</dc:title>
  <dc:creator>2787884149@qq.com</dc:creator>
  <cp:lastModifiedBy>Xinyu Xiong</cp:lastModifiedBy>
  <cp:revision>72</cp:revision>
  <dcterms:created xsi:type="dcterms:W3CDTF">2024-09-25T19:23:00Z</dcterms:created>
  <dcterms:modified xsi:type="dcterms:W3CDTF">2024-12-13T17:45:04Z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6D7ADF9FF16149FAABDA2F76181FA3A2_12</vt:lpwstr>
  </property>
  <property fmtid="{D5CDD505-2E9C-101B-9397-08002B2CF9AE}" pid="3" name="KSOProductBuildVer">
    <vt:lpwstr>2052-12.1.0.18276</vt:lpwstr>
  </property>
</Properties>
</file>

<file path=docProps/thumbnail.jpeg>
</file>